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94243"/>
  </p:normalViewPr>
  <p:slideViewPr>
    <p:cSldViewPr snapToGrid="0">
      <p:cViewPr varScale="1">
        <p:scale>
          <a:sx n="74" d="100"/>
          <a:sy n="74"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xfrm>
            <a:off x="1143000" y="685800"/>
            <a:ext cx="4572000" cy="3429000"/>
          </a:xfrm>
          <a:prstGeom prst="rect">
            <a:avLst/>
          </a:prstGeom>
        </p:spPr>
        <p:txBody>
          <a:bodyPr/>
          <a:lstStyle/>
          <a:p>
            <a:endParaRPr/>
          </a:p>
        </p:txBody>
      </p:sp>
      <p:sp>
        <p:nvSpPr>
          <p:cNvPr id="241" name="Shape 24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4" name="Shap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15" name="Shape 15"/>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grpSp>
        <p:nvGrpSpPr>
          <p:cNvPr id="18" name="Group 18"/>
          <p:cNvGrpSpPr/>
          <p:nvPr/>
        </p:nvGrpSpPr>
        <p:grpSpPr>
          <a:xfrm>
            <a:off x="2831735" y="3945633"/>
            <a:ext cx="3917511" cy="486920"/>
            <a:chOff x="0" y="0"/>
            <a:chExt cx="3917510" cy="486919"/>
          </a:xfrm>
        </p:grpSpPr>
        <p:pic>
          <p:nvPicPr>
            <p:cNvPr id="16"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17"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19" name="Shape 19"/>
          <p:cNvSpPr>
            <a:spLocks noGrp="1"/>
          </p:cNvSpPr>
          <p:nvPr>
            <p:ph type="title"/>
          </p:nvPr>
        </p:nvSpPr>
        <p:spPr>
          <a:prstGeom prst="rect">
            <a:avLst/>
          </a:prstGeom>
        </p:spPr>
        <p:txBody>
          <a:bodyPr/>
          <a:lstStyle/>
          <a:p>
            <a:r>
              <a:t>Title Text</a:t>
            </a:r>
          </a:p>
        </p:txBody>
      </p:sp>
      <p:sp>
        <p:nvSpPr>
          <p:cNvPr id="20" name="Shape 20"/>
          <p:cNvSpPr>
            <a:spLocks noGrp="1"/>
          </p:cNvSpPr>
          <p:nvPr>
            <p:ph type="body" sz="quarter" idx="1"/>
          </p:nvPr>
        </p:nvSpPr>
        <p:spPr>
          <a:xfrm>
            <a:off x="396991" y="2504043"/>
            <a:ext cx="2700337" cy="381001"/>
          </a:xfrm>
          <a:prstGeom prst="rect">
            <a:avLst/>
          </a:prstGeom>
        </p:spPr>
        <p:txBody>
          <a:bodyPr/>
          <a:lstStyle>
            <a:lvl1pPr marL="0" indent="0">
              <a:spcBef>
                <a:spcPts val="400"/>
              </a:spcBef>
              <a:buSzTx/>
              <a:buFontTx/>
              <a:buNone/>
              <a:defRPr sz="2000" b="1">
                <a:solidFill>
                  <a:srgbClr val="FFFFFF"/>
                </a:solidFill>
                <a:latin typeface="Arial"/>
                <a:ea typeface="Arial"/>
                <a:cs typeface="Arial"/>
                <a:sym typeface="Arial"/>
              </a:defRPr>
            </a:lvl1pPr>
            <a:lvl2pPr marL="557212" indent="-214313">
              <a:spcBef>
                <a:spcPts val="400"/>
              </a:spcBef>
              <a:buFontTx/>
              <a:defRPr sz="2000" b="1">
                <a:solidFill>
                  <a:srgbClr val="FFFFFF"/>
                </a:solidFill>
                <a:latin typeface="Arial"/>
                <a:ea typeface="Arial"/>
                <a:cs typeface="Arial"/>
                <a:sym typeface="Arial"/>
              </a:defRPr>
            </a:lvl2pPr>
            <a:lvl3pPr marL="857250" indent="-171450">
              <a:spcBef>
                <a:spcPts val="400"/>
              </a:spcBef>
              <a:buFontTx/>
              <a:defRPr sz="2000" b="1">
                <a:solidFill>
                  <a:srgbClr val="FFFFFF"/>
                </a:solidFill>
                <a:latin typeface="Arial"/>
                <a:ea typeface="Arial"/>
                <a:cs typeface="Arial"/>
                <a:sym typeface="Arial"/>
              </a:defRPr>
            </a:lvl3pPr>
            <a:lvl4pPr marL="1200150" indent="-171450">
              <a:spcBef>
                <a:spcPts val="400"/>
              </a:spcBef>
              <a:buFontTx/>
              <a:defRPr sz="2000" b="1">
                <a:solidFill>
                  <a:srgbClr val="FFFFFF"/>
                </a:solidFill>
                <a:latin typeface="Arial"/>
                <a:ea typeface="Arial"/>
                <a:cs typeface="Arial"/>
                <a:sym typeface="Arial"/>
              </a:defRPr>
            </a:lvl4pPr>
            <a:lvl5pPr marL="1543050" indent="-171450">
              <a:spcBef>
                <a:spcPts val="400"/>
              </a:spcBef>
              <a:buFontTx/>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21" name="Shape 21"/>
          <p:cNvSpPr>
            <a:spLocks noGrp="1"/>
          </p:cNvSpPr>
          <p:nvPr>
            <p:ph type="body" sz="quarter" idx="13"/>
          </p:nvPr>
        </p:nvSpPr>
        <p:spPr>
          <a:xfrm>
            <a:off x="396992" y="3998593"/>
            <a:ext cx="2270008" cy="381001"/>
          </a:xfrm>
          <a:prstGeom prst="rect">
            <a:avLst/>
          </a:prstGeom>
        </p:spPr>
        <p:txBody>
          <a:bodyPr/>
          <a:lstStyle/>
          <a:p>
            <a:pPr marL="0" indent="0">
              <a:spcBef>
                <a:spcPts val="400"/>
              </a:spcBef>
              <a:buSzTx/>
              <a:buFontTx/>
              <a:buNone/>
              <a:defRPr sz="2000" b="1">
                <a:solidFill>
                  <a:srgbClr val="FFFFFF"/>
                </a:solidFill>
                <a:latin typeface="Arial"/>
                <a:ea typeface="Arial"/>
                <a:cs typeface="Arial"/>
                <a:sym typeface="Arial"/>
              </a:defRPr>
            </a:pPr>
            <a:endParaRPr/>
          </a:p>
        </p:txBody>
      </p:sp>
      <p:sp>
        <p:nvSpPr>
          <p:cNvPr id="22" name="Shape 22"/>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126" name="Shape 126"/>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127" name="Shape 127"/>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35" name="Shape 135"/>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404040"/>
        </a:solidFill>
        <a:effectLst/>
      </p:bgPr>
    </p:bg>
    <p:spTree>
      <p:nvGrpSpPr>
        <p:cNvPr id="1" name=""/>
        <p:cNvGrpSpPr/>
        <p:nvPr/>
      </p:nvGrpSpPr>
      <p:grpSpPr>
        <a:xfrm>
          <a:off x="0" y="0"/>
          <a:ext cx="0" cy="0"/>
          <a:chOff x="0" y="0"/>
          <a:chExt cx="0" cy="0"/>
        </a:xfrm>
      </p:grpSpPr>
      <p:sp>
        <p:nvSpPr>
          <p:cNvPr id="142" name="Shape 142"/>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43" name="Shape 14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44" name="Shape 144"/>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a:r>
          </a:p>
        </p:txBody>
      </p:sp>
      <p:sp>
        <p:nvSpPr>
          <p:cNvPr id="145" name="Shape 14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46" name="Shape 146"/>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47" name="Shape 147"/>
          <p:cNvSpPr>
            <a:spLocks noGrp="1"/>
          </p:cNvSpPr>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8" name="Shape 148"/>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49" name="Shape 1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404040"/>
        </a:solidFill>
        <a:effectLst/>
      </p:bgPr>
    </p:bg>
    <p:spTree>
      <p:nvGrpSpPr>
        <p:cNvPr id="1" name=""/>
        <p:cNvGrpSpPr/>
        <p:nvPr/>
      </p:nvGrpSpPr>
      <p:grpSpPr>
        <a:xfrm>
          <a:off x="0" y="0"/>
          <a:ext cx="0" cy="0"/>
          <a:chOff x="0" y="0"/>
          <a:chExt cx="0" cy="0"/>
        </a:xfrm>
      </p:grpSpPr>
      <p:sp>
        <p:nvSpPr>
          <p:cNvPr id="156" name="Shape 156"/>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endParaRPr/>
          </a:p>
        </p:txBody>
      </p:sp>
      <p:sp>
        <p:nvSpPr>
          <p:cNvPr id="157" name="Shape 15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58" name="Shape 15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59" name="Shape 159"/>
          <p:cNvSpPr>
            <a:spLocks noGrp="1"/>
          </p:cNvSpPr>
          <p:nvPr>
            <p:ph type="title"/>
          </p:nvPr>
        </p:nvSpPr>
        <p:spPr>
          <a:prstGeom prst="rect">
            <a:avLst/>
          </a:prstGeom>
        </p:spPr>
        <p:txBody>
          <a:bodyPr/>
          <a:lstStyle>
            <a:lvl1pPr defTabSz="914400">
              <a:lnSpc>
                <a:spcPct val="90000"/>
              </a:lnSpc>
            </a:lvl1pPr>
          </a:lstStyle>
          <a:p>
            <a:r>
              <a:t>Title Text</a:t>
            </a:r>
          </a:p>
        </p:txBody>
      </p:sp>
      <p:sp>
        <p:nvSpPr>
          <p:cNvPr id="160" name="Shape 16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67" name="Shape 167"/>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68" name="Shape 168"/>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69" name="Shape 16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70" name="Shape 170"/>
          <p:cNvSpPr/>
          <p:nvPr/>
        </p:nvSpPr>
        <p:spPr>
          <a:xfrm>
            <a:off x="0" y="653853"/>
            <a:ext cx="9144000" cy="1"/>
          </a:xfrm>
          <a:prstGeom prst="line">
            <a:avLst/>
          </a:prstGeom>
          <a:ln w="41275">
            <a:solidFill>
              <a:srgbClr val="C83232"/>
            </a:solidFill>
            <a:miter/>
          </a:ln>
        </p:spPr>
        <p:txBody>
          <a:bodyPr lIns="45719" rIns="45719"/>
          <a:lstStyle/>
          <a:p>
            <a:endParaRPr/>
          </a:p>
        </p:txBody>
      </p:sp>
      <p:sp>
        <p:nvSpPr>
          <p:cNvPr id="171" name="Shape 1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178"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79" name="Shape 179"/>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80" name="Shape 180"/>
          <p:cNvSpPr/>
          <p:nvPr/>
        </p:nvSpPr>
        <p:spPr>
          <a:xfrm>
            <a:off x="426891" y="4019051"/>
            <a:ext cx="3535509"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Rutgers Coding Bootcamp |</a:t>
            </a:r>
          </a:p>
        </p:txBody>
      </p:sp>
      <p:sp>
        <p:nvSpPr>
          <p:cNvPr id="181" name="Shape 181"/>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82" name="Shape 182"/>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183" name="Shape 183"/>
          <p:cNvSpPr>
            <a:spLocks noGrp="1"/>
          </p:cNvSpPr>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vl2pPr marL="685800" indent="-228600" defTabSz="914400">
              <a:lnSpc>
                <a:spcPct val="90000"/>
              </a:lnSpc>
              <a:spcBef>
                <a:spcPts val="1000"/>
              </a:spcBef>
              <a:buFontTx/>
              <a:buChar char="•"/>
              <a:defRPr sz="2000" b="1">
                <a:solidFill>
                  <a:srgbClr val="FFFFFF"/>
                </a:solidFill>
                <a:latin typeface="Arial"/>
                <a:ea typeface="Arial"/>
                <a:cs typeface="Arial"/>
                <a:sym typeface="Arial"/>
              </a:defRPr>
            </a:lvl2pPr>
            <a:lvl3pPr marL="1143000" defTabSz="914400">
              <a:lnSpc>
                <a:spcPct val="90000"/>
              </a:lnSpc>
              <a:spcBef>
                <a:spcPts val="1000"/>
              </a:spcBef>
              <a:buFontTx/>
              <a:defRPr sz="2000" b="1">
                <a:solidFill>
                  <a:srgbClr val="FFFFFF"/>
                </a:solidFill>
                <a:latin typeface="Arial"/>
                <a:ea typeface="Arial"/>
                <a:cs typeface="Arial"/>
                <a:sym typeface="Arial"/>
              </a:defRPr>
            </a:lvl3pPr>
            <a:lvl4pPr marL="1600200" indent="-228600" defTabSz="914400">
              <a:lnSpc>
                <a:spcPct val="90000"/>
              </a:lnSpc>
              <a:spcBef>
                <a:spcPts val="1000"/>
              </a:spcBef>
              <a:buFontTx/>
              <a:buChar char="•"/>
              <a:defRPr sz="2000" b="1">
                <a:solidFill>
                  <a:srgbClr val="FFFFFF"/>
                </a:solidFill>
                <a:latin typeface="Arial"/>
                <a:ea typeface="Arial"/>
                <a:cs typeface="Arial"/>
                <a:sym typeface="Arial"/>
              </a:defRPr>
            </a:lvl4pPr>
            <a:lvl5pPr marL="2057400" indent="-228600" defTabSz="914400">
              <a:lnSpc>
                <a:spcPct val="90000"/>
              </a:lnSpc>
              <a:spcBef>
                <a:spcPts val="1000"/>
              </a:spcBef>
              <a:buFontTx/>
              <a:buChar char="•"/>
              <a:defRPr sz="20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84" name="Shape 184"/>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185" name="Shape 1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1_Blank">
    <p:spTree>
      <p:nvGrpSpPr>
        <p:cNvPr id="1" name=""/>
        <p:cNvGrpSpPr/>
        <p:nvPr/>
      </p:nvGrpSpPr>
      <p:grpSpPr>
        <a:xfrm>
          <a:off x="0" y="0"/>
          <a:ext cx="0" cy="0"/>
          <a:chOff x="0" y="0"/>
          <a:chExt cx="0" cy="0"/>
        </a:xfrm>
      </p:grpSpPr>
      <p:pic>
        <p:nvPicPr>
          <p:cNvPr id="192" name="image5.png"/>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93" name="Shape 193"/>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94" name="Shape 19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95" name="Shape 195"/>
          <p:cNvSpPr>
            <a:spLocks noGrp="1"/>
          </p:cNvSpPr>
          <p:nvPr>
            <p:ph type="title"/>
          </p:nvPr>
        </p:nvSpPr>
        <p:spPr>
          <a:prstGeom prst="rect">
            <a:avLst/>
          </a:prstGeom>
        </p:spPr>
        <p:txBody>
          <a:bodyPr/>
          <a:lstStyle>
            <a:lvl1pPr defTabSz="914400">
              <a:lnSpc>
                <a:spcPct val="90000"/>
              </a:lnSpc>
            </a:lvl1pPr>
          </a:lstStyle>
          <a:p>
            <a:r>
              <a:t>Title Text</a:t>
            </a:r>
          </a:p>
        </p:txBody>
      </p:sp>
      <p:sp>
        <p:nvSpPr>
          <p:cNvPr id="196" name="Shape 1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03" name="Shape 203"/>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204" name="Shape 204"/>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UCFB - All Rights Reserved</a:t>
            </a:r>
          </a:p>
        </p:txBody>
      </p:sp>
      <p:sp>
        <p:nvSpPr>
          <p:cNvPr id="205" name="Shape 20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206" name="Shape 206"/>
          <p:cNvSpPr/>
          <p:nvPr/>
        </p:nvSpPr>
        <p:spPr>
          <a:xfrm>
            <a:off x="0" y="653853"/>
            <a:ext cx="9144000" cy="1"/>
          </a:xfrm>
          <a:prstGeom prst="line">
            <a:avLst/>
          </a:prstGeom>
          <a:ln w="41275">
            <a:solidFill>
              <a:srgbClr val="C83232"/>
            </a:solidFill>
            <a:miter/>
          </a:ln>
        </p:spPr>
        <p:txBody>
          <a:bodyPr lIns="45719" rIns="45719"/>
          <a:lstStyle/>
          <a:p>
            <a:endParaRPr/>
          </a:p>
        </p:txBody>
      </p:sp>
      <p:pic>
        <p:nvPicPr>
          <p:cNvPr id="207" name="image6.png"/>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208" name="Shape 208"/>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209" name="Shape 20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1_Title Slide">
    <p:spTree>
      <p:nvGrpSpPr>
        <p:cNvPr id="1" name=""/>
        <p:cNvGrpSpPr/>
        <p:nvPr/>
      </p:nvGrpSpPr>
      <p:grpSpPr>
        <a:xfrm>
          <a:off x="0" y="0"/>
          <a:ext cx="0" cy="0"/>
          <a:chOff x="0" y="0"/>
          <a:chExt cx="0" cy="0"/>
        </a:xfrm>
      </p:grpSpPr>
      <p:sp>
        <p:nvSpPr>
          <p:cNvPr id="216" name="Shape 216"/>
          <p:cNvSpPr>
            <a:spLocks noGrp="1"/>
          </p:cNvSpPr>
          <p:nvPr>
            <p:ph type="title"/>
          </p:nvPr>
        </p:nvSpPr>
        <p:spPr>
          <a:xfrm>
            <a:off x="685800" y="2130426"/>
            <a:ext cx="7772400" cy="1470026"/>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17" name="Shape 217"/>
          <p:cNvSpPr>
            <a:spLocks noGrp="1"/>
          </p:cNvSpPr>
          <p:nvPr>
            <p:ph type="body" sz="quarter" idx="1"/>
          </p:nvPr>
        </p:nvSpPr>
        <p:spPr>
          <a:xfrm>
            <a:off x="1371600" y="3886200"/>
            <a:ext cx="6400800" cy="1752600"/>
          </a:xfrm>
          <a:prstGeom prst="rect">
            <a:avLst/>
          </a:prstGeom>
        </p:spPr>
        <p:txBody>
          <a:bodyPr/>
          <a:lstStyle>
            <a:lvl1pPr marL="0" indent="0" algn="ctr" defTabSz="914400">
              <a:lnSpc>
                <a:spcPct val="90000"/>
              </a:lnSpc>
              <a:spcBef>
                <a:spcPts val="1000"/>
              </a:spcBef>
              <a:buSzTx/>
              <a:buFontTx/>
              <a:buNone/>
              <a:defRPr sz="2800">
                <a:solidFill>
                  <a:srgbClr val="888888"/>
                </a:solidFill>
              </a:defRPr>
            </a:lvl1pPr>
            <a:lvl2pPr marL="0" indent="342900" algn="ctr" defTabSz="914400">
              <a:lnSpc>
                <a:spcPct val="90000"/>
              </a:lnSpc>
              <a:spcBef>
                <a:spcPts val="1000"/>
              </a:spcBef>
              <a:buSzTx/>
              <a:buFontTx/>
              <a:buNone/>
              <a:defRPr sz="2800">
                <a:solidFill>
                  <a:srgbClr val="888888"/>
                </a:solidFill>
              </a:defRPr>
            </a:lvl2pPr>
            <a:lvl3pPr marL="0" indent="685800" algn="ctr" defTabSz="914400">
              <a:lnSpc>
                <a:spcPct val="90000"/>
              </a:lnSpc>
              <a:spcBef>
                <a:spcPts val="1000"/>
              </a:spcBef>
              <a:buSzTx/>
              <a:buFontTx/>
              <a:buNone/>
              <a:defRPr sz="2800">
                <a:solidFill>
                  <a:srgbClr val="888888"/>
                </a:solidFill>
              </a:defRPr>
            </a:lvl3pPr>
            <a:lvl4pPr marL="0" indent="1028700" algn="ctr" defTabSz="914400">
              <a:lnSpc>
                <a:spcPct val="90000"/>
              </a:lnSpc>
              <a:spcBef>
                <a:spcPts val="1000"/>
              </a:spcBef>
              <a:buSzTx/>
              <a:buFontTx/>
              <a:buNone/>
              <a:defRPr sz="2800">
                <a:solidFill>
                  <a:srgbClr val="888888"/>
                </a:solidFill>
              </a:defRPr>
            </a:lvl4pPr>
            <a:lvl5pPr marL="0" indent="1371600" algn="ctr" defTabSz="914400">
              <a:lnSpc>
                <a:spcPct val="90000"/>
              </a:lnSpc>
              <a:spcBef>
                <a:spcPts val="1000"/>
              </a:spcBef>
              <a:buSzTx/>
              <a:buFontTx/>
              <a:buNone/>
              <a:defRPr sz="28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8" name="Shape 218"/>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225" name="Shape 225"/>
          <p:cNvSpPr>
            <a:spLocks noGrp="1"/>
          </p:cNvSpPr>
          <p:nvPr>
            <p:ph type="title"/>
          </p:nvPr>
        </p:nvSpPr>
        <p:spPr>
          <a:xfrm>
            <a:off x="628650" y="365125"/>
            <a:ext cx="7886700" cy="1325563"/>
          </a:xfrm>
          <a:prstGeom prst="rect">
            <a:avLst/>
          </a:prstGeom>
        </p:spPr>
        <p:txBody>
          <a:bodyPr/>
          <a:lstStyle>
            <a:lvl1pPr defTabSz="914400">
              <a:lnSpc>
                <a:spcPct val="90000"/>
              </a:lnSpc>
              <a:defRPr sz="4400" b="0" i="0">
                <a:solidFill>
                  <a:srgbClr val="000000"/>
                </a:solidFill>
                <a:latin typeface="Calibri Light"/>
                <a:ea typeface="Calibri Light"/>
                <a:cs typeface="Calibri Light"/>
                <a:sym typeface="Calibri Light"/>
              </a:defRPr>
            </a:lvl1pPr>
          </a:lstStyle>
          <a:p>
            <a:r>
              <a:t>Title Text</a:t>
            </a:r>
          </a:p>
        </p:txBody>
      </p:sp>
      <p:sp>
        <p:nvSpPr>
          <p:cNvPr id="226" name="Shape 226"/>
          <p:cNvSpPr>
            <a:spLocks noGrp="1"/>
          </p:cNvSpPr>
          <p:nvPr>
            <p:ph type="body" idx="1"/>
          </p:nvPr>
        </p:nvSpPr>
        <p:spPr>
          <a:xfrm>
            <a:off x="628650" y="1825625"/>
            <a:ext cx="7886700" cy="4351338"/>
          </a:xfrm>
          <a:prstGeom prst="rect">
            <a:avLst/>
          </a:prstGeom>
        </p:spPr>
        <p:txBody>
          <a:bodyPr/>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227" name="Shape 227"/>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30" name="Shape 30"/>
          <p:cNvSpPr>
            <a:spLocks noGrp="1"/>
          </p:cNvSpPr>
          <p:nvPr>
            <p:ph type="title"/>
          </p:nvPr>
        </p:nvSpPr>
        <p:spPr>
          <a:prstGeom prst="rect">
            <a:avLst/>
          </a:prstGeom>
        </p:spPr>
        <p:txBody>
          <a:bodyPr/>
          <a:lstStyle/>
          <a:p>
            <a:r>
              <a:t>Title Text</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34" name="Shape 234"/>
          <p:cNvSpPr>
            <a:spLocks noGrp="1"/>
          </p:cNvSpPr>
          <p:nvPr>
            <p:ph type="sldNum" sz="quarter" idx="2"/>
          </p:nvPr>
        </p:nvSpPr>
        <p:spPr>
          <a:xfrm>
            <a:off x="8251368" y="6404292"/>
            <a:ext cx="263983" cy="269241"/>
          </a:xfrm>
          <a:prstGeom prst="rect">
            <a:avLst/>
          </a:prstGeom>
        </p:spPr>
        <p:txBody>
          <a:bodyPr/>
          <a:lstStyle>
            <a:lvl1pP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8" name="Shape 38"/>
          <p:cNvSpPr/>
          <p:nvPr/>
        </p:nvSpPr>
        <p:spPr>
          <a:xfrm>
            <a:off x="0" y="653853"/>
            <a:ext cx="9144000" cy="1"/>
          </a:xfrm>
          <a:prstGeom prst="line">
            <a:avLst/>
          </a:prstGeom>
          <a:ln w="41275">
            <a:solidFill>
              <a:srgbClr val="262626"/>
            </a:solidFill>
          </a:ln>
        </p:spPr>
        <p:txBody>
          <a:bodyPr lIns="45719" rIns="45719"/>
          <a:lstStyle/>
          <a:p>
            <a:endParaRPr/>
          </a:p>
        </p:txBody>
      </p:sp>
      <p:sp>
        <p:nvSpPr>
          <p:cNvPr id="39" name="Shape 39"/>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40" name="Shape 40"/>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grpSp>
        <p:nvGrpSpPr>
          <p:cNvPr id="43" name="Group 43"/>
          <p:cNvGrpSpPr/>
          <p:nvPr/>
        </p:nvGrpSpPr>
        <p:grpSpPr>
          <a:xfrm>
            <a:off x="5232359" y="6411722"/>
            <a:ext cx="3917511" cy="486920"/>
            <a:chOff x="0" y="0"/>
            <a:chExt cx="3917510" cy="486919"/>
          </a:xfrm>
        </p:grpSpPr>
        <p:pic>
          <p:nvPicPr>
            <p:cNvPr id="41" name="image1.png"/>
            <p:cNvPicPr>
              <a:picLocks noChangeAspect="1"/>
            </p:cNvPicPr>
            <p:nvPr/>
          </p:nvPicPr>
          <p:blipFill>
            <a:blip r:embed="rId2">
              <a:extLst/>
            </a:blip>
            <a:srcRect l="39450"/>
            <a:stretch>
              <a:fillRect/>
            </a:stretch>
          </p:blipFill>
          <p:spPr>
            <a:xfrm>
              <a:off x="402618" y="0"/>
              <a:ext cx="3514893" cy="486920"/>
            </a:xfrm>
            <a:prstGeom prst="rect">
              <a:avLst/>
            </a:prstGeom>
            <a:ln w="12700" cap="flat">
              <a:noFill/>
              <a:miter lim="400000"/>
            </a:ln>
            <a:effectLst/>
          </p:spPr>
        </p:pic>
        <p:pic>
          <p:nvPicPr>
            <p:cNvPr id="42" name="image1.png"/>
            <p:cNvPicPr>
              <a:picLocks noChangeAspect="1"/>
            </p:cNvPicPr>
            <p:nvPr/>
          </p:nvPicPr>
          <p:blipFill>
            <a:blip r:embed="rId2">
              <a:extLst/>
            </a:blip>
            <a:srcRect r="92757"/>
            <a:stretch>
              <a:fillRect/>
            </a:stretch>
          </p:blipFill>
          <p:spPr>
            <a:xfrm>
              <a:off x="0" y="0"/>
              <a:ext cx="420451" cy="486920"/>
            </a:xfrm>
            <a:prstGeom prst="rect">
              <a:avLst/>
            </a:prstGeom>
            <a:ln w="12700" cap="flat">
              <a:noFill/>
              <a:miter lim="400000"/>
            </a:ln>
            <a:effectLst/>
          </p:spPr>
        </p:pic>
      </p:grpSp>
      <p:sp>
        <p:nvSpPr>
          <p:cNvPr id="44" name="Shape 44"/>
          <p:cNvSpPr>
            <a:spLocks noGrp="1"/>
          </p:cNvSpPr>
          <p:nvPr>
            <p:ph type="title"/>
          </p:nvPr>
        </p:nvSpPr>
        <p:spPr>
          <a:xfrm>
            <a:off x="304800" y="0"/>
            <a:ext cx="5470527" cy="653854"/>
          </a:xfrm>
          <a:prstGeom prst="rect">
            <a:avLst/>
          </a:prstGeom>
        </p:spPr>
        <p:txBody>
          <a:bodyPr/>
          <a:lstStyle>
            <a:lvl1pPr>
              <a:defRPr sz="2400" i="0">
                <a:solidFill>
                  <a:srgbClr val="000000"/>
                </a:solidFill>
              </a:defRPr>
            </a:lvl1pPr>
          </a:lstStyle>
          <a:p>
            <a:r>
              <a:t>Title Text</a:t>
            </a:r>
          </a:p>
        </p:txBody>
      </p:sp>
      <p:sp>
        <p:nvSpPr>
          <p:cNvPr id="45" name="Shape 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BF5700"/>
        </a:solidFill>
        <a:effectLst/>
      </p:bgPr>
    </p:bg>
    <p:spTree>
      <p:nvGrpSpPr>
        <p:cNvPr id="1" name=""/>
        <p:cNvGrpSpPr/>
        <p:nvPr/>
      </p:nvGrpSpPr>
      <p:grpSpPr>
        <a:xfrm>
          <a:off x="0" y="0"/>
          <a:ext cx="0" cy="0"/>
          <a:chOff x="0" y="0"/>
          <a:chExt cx="0" cy="0"/>
        </a:xfrm>
      </p:grpSpPr>
      <p:sp>
        <p:nvSpPr>
          <p:cNvPr id="52" name="Shape 52"/>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53" name="Shape 53"/>
          <p:cNvSpPr/>
          <p:nvPr/>
        </p:nvSpPr>
        <p:spPr>
          <a:xfrm>
            <a:off x="426892" y="4020498"/>
            <a:ext cx="4678508" cy="340087"/>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lnSpcReduction="10000"/>
          </a:bodyPr>
          <a:lstStyle>
            <a:lvl1pPr>
              <a:defRPr sz="1900" b="1">
                <a:solidFill>
                  <a:srgbClr val="FFFFFF"/>
                </a:solidFill>
                <a:latin typeface="Arial"/>
                <a:ea typeface="Arial"/>
                <a:cs typeface="Arial"/>
                <a:sym typeface="Arial"/>
              </a:defRPr>
            </a:lvl1pPr>
          </a:lstStyle>
          <a:p>
            <a:r>
              <a:t>The Coding Bootcamp at UT Austin | </a:t>
            </a:r>
          </a:p>
        </p:txBody>
      </p:sp>
      <p:sp>
        <p:nvSpPr>
          <p:cNvPr id="54" name="Shape 54"/>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55" name="Shape 55"/>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56" name="Shape 56"/>
          <p:cNvSpPr>
            <a:spLocks noGrp="1"/>
          </p:cNvSpPr>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sz="1800" b="1">
                <a:solidFill>
                  <a:srgbClr val="FFFFFF"/>
                </a:solidFill>
                <a:latin typeface="Arial"/>
                <a:ea typeface="Arial"/>
                <a:cs typeface="Arial"/>
                <a:sym typeface="Arial"/>
              </a:defRPr>
            </a:lvl1pPr>
            <a:lvl2pPr marL="662939" indent="-205739" defTabSz="914400">
              <a:lnSpc>
                <a:spcPct val="90000"/>
              </a:lnSpc>
              <a:spcBef>
                <a:spcPts val="1000"/>
              </a:spcBef>
              <a:buFontTx/>
              <a:buChar char="•"/>
              <a:defRPr sz="1800" b="1">
                <a:solidFill>
                  <a:srgbClr val="FFFFFF"/>
                </a:solidFill>
                <a:latin typeface="Arial"/>
                <a:ea typeface="Arial"/>
                <a:cs typeface="Arial"/>
                <a:sym typeface="Arial"/>
              </a:defRPr>
            </a:lvl2pPr>
            <a:lvl3pPr marL="1120139" indent="-205739" defTabSz="914400">
              <a:lnSpc>
                <a:spcPct val="90000"/>
              </a:lnSpc>
              <a:spcBef>
                <a:spcPts val="1000"/>
              </a:spcBef>
              <a:buFontTx/>
              <a:defRPr sz="1800" b="1">
                <a:solidFill>
                  <a:srgbClr val="FFFFFF"/>
                </a:solidFill>
                <a:latin typeface="Arial"/>
                <a:ea typeface="Arial"/>
                <a:cs typeface="Arial"/>
                <a:sym typeface="Arial"/>
              </a:defRPr>
            </a:lvl3pPr>
            <a:lvl4pPr marL="1577339" indent="-205739" defTabSz="914400">
              <a:lnSpc>
                <a:spcPct val="90000"/>
              </a:lnSpc>
              <a:spcBef>
                <a:spcPts val="1000"/>
              </a:spcBef>
              <a:buFontTx/>
              <a:buChar char="•"/>
              <a:defRPr sz="1800" b="1">
                <a:solidFill>
                  <a:srgbClr val="FFFFFF"/>
                </a:solidFill>
                <a:latin typeface="Arial"/>
                <a:ea typeface="Arial"/>
                <a:cs typeface="Arial"/>
                <a:sym typeface="Arial"/>
              </a:defRPr>
            </a:lvl4pPr>
            <a:lvl5pPr marL="2034539" indent="-205739" defTabSz="914400">
              <a:lnSpc>
                <a:spcPct val="90000"/>
              </a:lnSpc>
              <a:spcBef>
                <a:spcPts val="1000"/>
              </a:spcBef>
              <a:buFontTx/>
              <a:buChar char="•"/>
              <a:defRPr sz="18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57" name="Shape 57"/>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pic>
        <p:nvPicPr>
          <p:cNvPr id="58" name="image2.png"/>
          <p:cNvPicPr>
            <a:picLocks noChangeAspect="1"/>
          </p:cNvPicPr>
          <p:nvPr/>
        </p:nvPicPr>
        <p:blipFill>
          <a:blip r:embed="rId2">
            <a:extLst/>
          </a:blip>
          <a:srcRect t="10220"/>
          <a:stretch>
            <a:fillRect/>
          </a:stretch>
        </p:blipFill>
        <p:spPr>
          <a:xfrm>
            <a:off x="0" y="-1"/>
            <a:ext cx="9144000" cy="560978"/>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BF5700"/>
        </a:solidFill>
        <a:effectLst/>
      </p:bgPr>
    </p:bg>
    <p:spTree>
      <p:nvGrpSpPr>
        <p:cNvPr id="1" name=""/>
        <p:cNvGrpSpPr/>
        <p:nvPr/>
      </p:nvGrpSpPr>
      <p:grpSpPr>
        <a:xfrm>
          <a:off x="0" y="0"/>
          <a:ext cx="0" cy="0"/>
          <a:chOff x="0" y="0"/>
          <a:chExt cx="0" cy="0"/>
        </a:xfrm>
      </p:grpSpPr>
      <p:sp>
        <p:nvSpPr>
          <p:cNvPr id="66" name="Shape 6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67" name="Shape 6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68" name="Shape 68"/>
          <p:cNvSpPr>
            <a:spLocks noGrp="1"/>
          </p:cNvSpPr>
          <p:nvPr>
            <p:ph type="title"/>
          </p:nvPr>
        </p:nvSpPr>
        <p:spPr>
          <a:prstGeom prst="rect">
            <a:avLst/>
          </a:prstGeom>
        </p:spPr>
        <p:txBody>
          <a:bodyPr/>
          <a:lstStyle>
            <a:lvl1pPr defTabSz="914400">
              <a:lnSpc>
                <a:spcPct val="90000"/>
              </a:lnSpc>
            </a:lvl1pPr>
          </a:lstStyle>
          <a:p>
            <a:r>
              <a:t>Title Text</a:t>
            </a:r>
          </a:p>
        </p:txBody>
      </p:sp>
      <p:sp>
        <p:nvSpPr>
          <p:cNvPr id="69" name="Shape 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76" name="Shape 76"/>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77" name="Shape 77"/>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78" name="Shape 78"/>
          <p:cNvSpPr/>
          <p:nvPr/>
        </p:nvSpPr>
        <p:spPr>
          <a:xfrm>
            <a:off x="0" y="653853"/>
            <a:ext cx="9144000" cy="1"/>
          </a:xfrm>
          <a:prstGeom prst="line">
            <a:avLst/>
          </a:prstGeom>
          <a:ln w="41275">
            <a:solidFill>
              <a:srgbClr val="BF5700"/>
            </a:solidFill>
            <a:miter/>
          </a:ln>
        </p:spPr>
        <p:txBody>
          <a:bodyPr lIns="45719" rIns="45719"/>
          <a:lstStyle/>
          <a:p>
            <a:endParaRPr/>
          </a:p>
        </p:txBody>
      </p:sp>
      <p:sp>
        <p:nvSpPr>
          <p:cNvPr id="79" name="Shape 79"/>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80" name="image2.png"/>
          <p:cNvPicPr>
            <a:picLocks noChangeAspect="1"/>
          </p:cNvPicPr>
          <p:nvPr/>
        </p:nvPicPr>
        <p:blipFill>
          <a:blip r:embed="rId2">
            <a:extLst/>
          </a:blip>
          <a:srcRect l="73429" t="14128"/>
          <a:stretch>
            <a:fillRect/>
          </a:stretch>
        </p:blipFill>
        <p:spPr>
          <a:xfrm>
            <a:off x="-5871" y="6400800"/>
            <a:ext cx="2179730" cy="481355"/>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Slide">
    <p:bg>
      <p:bgPr>
        <a:solidFill>
          <a:srgbClr val="1E4B87"/>
        </a:solidFill>
        <a:effectLst/>
      </p:bgPr>
    </p:bg>
    <p:spTree>
      <p:nvGrpSpPr>
        <p:cNvPr id="1" name=""/>
        <p:cNvGrpSpPr/>
        <p:nvPr/>
      </p:nvGrpSpPr>
      <p:grpSpPr>
        <a:xfrm>
          <a:off x="0" y="0"/>
          <a:ext cx="0" cy="0"/>
          <a:chOff x="0" y="0"/>
          <a:chExt cx="0" cy="0"/>
        </a:xfrm>
      </p:grpSpPr>
      <p:sp>
        <p:nvSpPr>
          <p:cNvPr id="88" name="Shape 88"/>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89" name="Shape 89"/>
          <p:cNvSpPr/>
          <p:nvPr/>
        </p:nvSpPr>
        <p:spPr>
          <a:xfrm>
            <a:off x="426892" y="4045275"/>
            <a:ext cx="4678508" cy="290533"/>
          </a:xfrm>
          <a:prstGeom prst="rect">
            <a:avLst/>
          </a:prstGeom>
          <a:ln w="12700">
            <a:miter lim="400000"/>
          </a:ln>
          <a:extLst>
            <a:ext uri="{C572A759-6A51-4108-AA02-DFA0A04FC94B}">
              <ma14:wrappingTextBoxFlag xmlns:ma14="http://schemas.microsoft.com/office/mac/drawingml/2011/main" xmlns="" val="1"/>
            </a:ext>
          </a:extLst>
        </p:spPr>
        <p:txBody>
          <a:bodyPr lIns="34290" tIns="34290" rIns="34290" bIns="34290" anchor="ctr">
            <a:normAutofit/>
          </a:bodyPr>
          <a:lstStyle>
            <a:lvl1pPr>
              <a:lnSpc>
                <a:spcPct val="90000"/>
              </a:lnSpc>
              <a:defRPr sz="1600" b="1">
                <a:solidFill>
                  <a:srgbClr val="FFFFFF"/>
                </a:solidFill>
                <a:latin typeface="Arial"/>
                <a:ea typeface="Arial"/>
                <a:cs typeface="Arial"/>
                <a:sym typeface="Arial"/>
              </a:defRPr>
            </a:lvl1pPr>
          </a:lstStyle>
          <a:p>
            <a:r>
              <a:t>The Coding Bootcamp at UCLA Extension  |</a:t>
            </a:r>
          </a:p>
        </p:txBody>
      </p:sp>
      <p:sp>
        <p:nvSpPr>
          <p:cNvPr id="90" name="Shape 90"/>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91" name="Shape 91"/>
          <p:cNvSpPr>
            <a:spLocks noGrp="1"/>
          </p:cNvSpPr>
          <p:nvPr>
            <p:ph type="title"/>
          </p:nvPr>
        </p:nvSpPr>
        <p:spPr>
          <a:prstGeom prst="rect">
            <a:avLst/>
          </a:prstGeom>
        </p:spPr>
        <p:txBody>
          <a:bodyPr/>
          <a:lstStyle>
            <a:lvl1pPr defTabSz="914400">
              <a:lnSpc>
                <a:spcPct val="90000"/>
              </a:lnSpc>
              <a:defRPr i="0"/>
            </a:lvl1pPr>
          </a:lstStyle>
          <a:p>
            <a:r>
              <a:t>Title Text</a:t>
            </a:r>
          </a:p>
        </p:txBody>
      </p:sp>
      <p:sp>
        <p:nvSpPr>
          <p:cNvPr id="92" name="Shape 92"/>
          <p:cNvSpPr>
            <a:spLocks noGrp="1"/>
          </p:cNvSpPr>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sz="1700" b="1">
                <a:solidFill>
                  <a:srgbClr val="FFFFFF"/>
                </a:solidFill>
                <a:latin typeface="Arial"/>
                <a:ea typeface="Arial"/>
                <a:cs typeface="Arial"/>
                <a:sym typeface="Arial"/>
              </a:defRPr>
            </a:lvl1pPr>
            <a:lvl2pPr marL="651509" indent="-194309" defTabSz="914400">
              <a:lnSpc>
                <a:spcPct val="90000"/>
              </a:lnSpc>
              <a:spcBef>
                <a:spcPts val="1000"/>
              </a:spcBef>
              <a:buFontTx/>
              <a:buChar char="•"/>
              <a:defRPr sz="1700" b="1">
                <a:solidFill>
                  <a:srgbClr val="FFFFFF"/>
                </a:solidFill>
                <a:latin typeface="Arial"/>
                <a:ea typeface="Arial"/>
                <a:cs typeface="Arial"/>
                <a:sym typeface="Arial"/>
              </a:defRPr>
            </a:lvl2pPr>
            <a:lvl3pPr marL="1108710" indent="-194310" defTabSz="914400">
              <a:lnSpc>
                <a:spcPct val="90000"/>
              </a:lnSpc>
              <a:spcBef>
                <a:spcPts val="1000"/>
              </a:spcBef>
              <a:buFontTx/>
              <a:defRPr sz="1700" b="1">
                <a:solidFill>
                  <a:srgbClr val="FFFFFF"/>
                </a:solidFill>
                <a:latin typeface="Arial"/>
                <a:ea typeface="Arial"/>
                <a:cs typeface="Arial"/>
                <a:sym typeface="Arial"/>
              </a:defRPr>
            </a:lvl3pPr>
            <a:lvl4pPr marL="1565910" indent="-194310" defTabSz="914400">
              <a:lnSpc>
                <a:spcPct val="90000"/>
              </a:lnSpc>
              <a:spcBef>
                <a:spcPts val="1000"/>
              </a:spcBef>
              <a:buFontTx/>
              <a:buChar char="•"/>
              <a:defRPr sz="1700" b="1">
                <a:solidFill>
                  <a:srgbClr val="FFFFFF"/>
                </a:solidFill>
                <a:latin typeface="Arial"/>
                <a:ea typeface="Arial"/>
                <a:cs typeface="Arial"/>
                <a:sym typeface="Arial"/>
              </a:defRPr>
            </a:lvl4pPr>
            <a:lvl5pPr marL="2023110" indent="-194310" defTabSz="914400">
              <a:lnSpc>
                <a:spcPct val="90000"/>
              </a:lnSpc>
              <a:spcBef>
                <a:spcPts val="1000"/>
              </a:spcBef>
              <a:buFontTx/>
              <a:buChar char="•"/>
              <a:defRPr sz="1700" b="1">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93" name="Shape 93"/>
          <p:cNvSpPr>
            <a:spLocks noGrp="1"/>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sz="2000" b="1">
                <a:solidFill>
                  <a:srgbClr val="FFFFFF"/>
                </a:solidFill>
                <a:latin typeface="Arial"/>
                <a:ea typeface="Arial"/>
                <a:cs typeface="Arial"/>
                <a:sym typeface="Arial"/>
              </a:defRPr>
            </a:pPr>
            <a:endParaRPr/>
          </a:p>
        </p:txBody>
      </p:sp>
      <p:sp>
        <p:nvSpPr>
          <p:cNvPr id="94" name="Shape 94"/>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95" name="image3.png"/>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96" name="image4.png"/>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97" name="Shape 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1E4B87"/>
        </a:solidFill>
        <a:effectLst/>
      </p:bgPr>
    </p:bg>
    <p:spTree>
      <p:nvGrpSpPr>
        <p:cNvPr id="1" name=""/>
        <p:cNvGrpSpPr/>
        <p:nvPr/>
      </p:nvGrpSpPr>
      <p:grpSpPr>
        <a:xfrm>
          <a:off x="0" y="0"/>
          <a:ext cx="0" cy="0"/>
          <a:chOff x="0" y="0"/>
          <a:chExt cx="0" cy="0"/>
        </a:xfrm>
      </p:grpSpPr>
      <p:sp>
        <p:nvSpPr>
          <p:cNvPr id="104" name="Shape 10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105" name="Shape 105"/>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sp>
        <p:nvSpPr>
          <p:cNvPr id="106" name="Shape 106"/>
          <p:cNvSpPr>
            <a:spLocks noGrp="1"/>
          </p:cNvSpPr>
          <p:nvPr>
            <p:ph type="title"/>
          </p:nvPr>
        </p:nvSpPr>
        <p:spPr>
          <a:prstGeom prst="rect">
            <a:avLst/>
          </a:prstGeom>
        </p:spPr>
        <p:txBody>
          <a:bodyPr/>
          <a:lstStyle>
            <a:lvl1pPr defTabSz="914400">
              <a:lnSpc>
                <a:spcPct val="90000"/>
              </a:lnSpc>
            </a:lvl1pPr>
          </a:lstStyle>
          <a:p>
            <a:r>
              <a:t>Title Text</a:t>
            </a: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114" name="Shape 114"/>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endParaRPr/>
          </a:p>
        </p:txBody>
      </p:sp>
      <p:sp>
        <p:nvSpPr>
          <p:cNvPr id="115" name="Shape 115"/>
          <p:cNvSpPr>
            <a:spLocks noGrp="1"/>
          </p:cNvSpPr>
          <p:nvPr>
            <p:ph type="title"/>
          </p:nvPr>
        </p:nvSpPr>
        <p:spPr>
          <a:xfrm>
            <a:off x="304800" y="0"/>
            <a:ext cx="5470527" cy="653854"/>
          </a:xfrm>
          <a:prstGeom prst="rect">
            <a:avLst/>
          </a:prstGeom>
        </p:spPr>
        <p:txBody>
          <a:bodyPr/>
          <a:lstStyle>
            <a:lvl1pPr defTabSz="914400">
              <a:lnSpc>
                <a:spcPct val="90000"/>
              </a:lnSpc>
              <a:defRPr sz="2400" i="0">
                <a:solidFill>
                  <a:srgbClr val="000000"/>
                </a:solidFill>
              </a:defRPr>
            </a:lvl1pPr>
          </a:lstStyle>
          <a:p>
            <a:r>
              <a:t>Title Text</a:t>
            </a:r>
          </a:p>
        </p:txBody>
      </p:sp>
      <p:sp>
        <p:nvSpPr>
          <p:cNvPr id="116" name="Shape 116"/>
          <p:cNvSpPr/>
          <p:nvPr/>
        </p:nvSpPr>
        <p:spPr>
          <a:xfrm>
            <a:off x="0" y="653853"/>
            <a:ext cx="9144000" cy="1"/>
          </a:xfrm>
          <a:prstGeom prst="line">
            <a:avLst/>
          </a:prstGeom>
          <a:ln w="41275">
            <a:solidFill>
              <a:srgbClr val="BF5700"/>
            </a:solidFill>
            <a:miter/>
          </a:ln>
        </p:spPr>
        <p:txBody>
          <a:bodyPr lIns="45719" rIns="45719"/>
          <a:lstStyle/>
          <a:p>
            <a:endParaRPr/>
          </a:p>
        </p:txBody>
      </p:sp>
      <p:sp>
        <p:nvSpPr>
          <p:cNvPr id="117" name="Shape 117"/>
          <p:cNvSpPr/>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r">
              <a:defRPr sz="800">
                <a:solidFill>
                  <a:srgbClr val="FFFFFF"/>
                </a:solidFill>
                <a:latin typeface="Arial"/>
                <a:ea typeface="Arial"/>
                <a:cs typeface="Arial"/>
                <a:sym typeface="Arial"/>
              </a:defRPr>
            </a:lvl1pPr>
          </a:lstStyle>
          <a:p>
            <a:r>
              <a:t>© 2016 | Coding Boot Camp - All Rights Reserved</a:t>
            </a:r>
          </a:p>
        </p:txBody>
      </p:sp>
      <p:pic>
        <p:nvPicPr>
          <p:cNvPr id="118" name="image3.png"/>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endParaRPr/>
          </a:p>
        </p:txBody>
      </p:sp>
      <p:sp>
        <p:nvSpPr>
          <p:cNvPr id="3" name="Shape 3"/>
          <p:cNvSpPr/>
          <p:nvPr/>
        </p:nvSpPr>
        <p:spPr>
          <a:xfrm>
            <a:off x="533400" y="6531609"/>
            <a:ext cx="2787650" cy="20241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800">
                <a:solidFill>
                  <a:srgbClr val="FFFFFF"/>
                </a:solidFill>
                <a:latin typeface="Arial"/>
                <a:ea typeface="Arial"/>
                <a:cs typeface="Arial"/>
                <a:sym typeface="Arial"/>
              </a:defRPr>
            </a:lvl1pPr>
          </a:lstStyle>
          <a:p>
            <a:r>
              <a:t>© 2016 | Coding Boot Camp - All Rights Reserved</a:t>
            </a:r>
          </a:p>
        </p:txBody>
      </p:sp>
      <p:sp>
        <p:nvSpPr>
          <p:cNvPr id="4" name="Shape 4"/>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endParaRPr/>
          </a:p>
        </p:txBody>
      </p:sp>
      <p:sp>
        <p:nvSpPr>
          <p:cNvPr id="5" name="Shape 5"/>
          <p:cNvSpPr>
            <a:spLocks noGrp="1"/>
          </p:cNvSpPr>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6" name="Shape 6"/>
          <p:cNvSpPr>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med"/>
  <p:txStyles>
    <p:titleStyle>
      <a:lvl1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sz="4100" b="1" i="1" u="none" strike="noStrike" cap="none" spc="0" baseline="0">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sz="24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9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90606" y="2953542"/>
            <a:ext cx="8229601" cy="871859"/>
          </a:xfrm>
          <a:prstGeom prst="rect">
            <a:avLst/>
          </a:prstGeom>
        </p:spPr>
        <p:txBody>
          <a:bodyPr/>
          <a:lstStyle>
            <a:lvl1pPr>
              <a:defRPr i="1"/>
            </a:lvl1pPr>
          </a:lstStyle>
          <a:p>
            <a:r>
              <a:t>Know Thy Node</a:t>
            </a:r>
          </a:p>
        </p:txBody>
      </p:sp>
      <p:sp>
        <p:nvSpPr>
          <p:cNvPr id="244" name="Shape 244"/>
          <p:cNvSpPr>
            <a:spLocks noGrp="1"/>
          </p:cNvSpPr>
          <p:nvPr>
            <p:ph type="body" sz="quarter" idx="1"/>
          </p:nvPr>
        </p:nvSpPr>
        <p:spPr>
          <a:prstGeom prst="rect">
            <a:avLst/>
          </a:prstGeom>
        </p:spPr>
        <p:txBody>
          <a:bodyPr/>
          <a:lstStyle/>
          <a:p>
            <a:r>
              <a:rPr lang="en-US" dirty="0"/>
              <a:t>January 30</a:t>
            </a:r>
            <a:r>
              <a:rPr dirty="0"/>
              <a:t>, 201</a:t>
            </a:r>
            <a:r>
              <a:rPr lang="en-US" dirty="0"/>
              <a:t>8</a:t>
            </a:r>
            <a:endParaRPr dirty="0"/>
          </a:p>
        </p:txBody>
      </p:sp>
      <p:sp>
        <p:nvSpPr>
          <p:cNvPr id="245" name="Shape 245"/>
          <p:cNvSpPr>
            <a:spLocks noGrp="1"/>
          </p:cNvSpPr>
          <p:nvPr>
            <p:ph type="body" idx="13"/>
          </p:nvPr>
        </p:nvSpPr>
        <p:spPr>
          <a:prstGeom prst="rect">
            <a:avLst/>
          </a:prstGeom>
          <a:extLst>
            <a:ext uri="{C572A759-6A51-4108-AA02-DFA0A04FC94B}">
              <ma14:wrappingTextBoxFlag xmlns:ma14="http://schemas.microsoft.com/office/mac/drawingml/2011/main" xmlns="" val="1"/>
            </a:ext>
          </a:extLst>
        </p:spPr>
        <p:txBody>
          <a:bodyPr/>
          <a:lstStyle>
            <a:lvl1pPr marL="0" indent="0" defTabSz="914400">
              <a:lnSpc>
                <a:spcPct val="90000"/>
              </a:lnSpc>
              <a:spcBef>
                <a:spcPts val="1000"/>
              </a:spcBef>
              <a:buSzTx/>
              <a:buFontTx/>
              <a:buNone/>
              <a:defRPr sz="2000" b="1">
                <a:solidFill>
                  <a:srgbClr val="FFFFFF"/>
                </a:solidFill>
                <a:latin typeface="Arial"/>
                <a:ea typeface="Arial"/>
                <a:cs typeface="Arial"/>
                <a:sym typeface="Arial"/>
              </a:defRPr>
            </a:lvl1pPr>
          </a:lstStyle>
          <a:p>
            <a:r>
              <a:t>Day 30</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304799" y="-1"/>
            <a:ext cx="5470528" cy="653856"/>
          </a:xfrm>
          <a:prstGeom prst="rect">
            <a:avLst/>
          </a:prstGeom>
        </p:spPr>
        <p:txBody>
          <a:bodyPr/>
          <a:lstStyle/>
          <a:p>
            <a:r>
              <a:t>Full-Stack Development</a:t>
            </a:r>
          </a:p>
        </p:txBody>
      </p:sp>
      <p:pic>
        <p:nvPicPr>
          <p:cNvPr id="276" name="image10.png" descr="C:\Users\ahaque89\Downloads\MEAN Deployment Strategy - Page 1 (2).png"/>
          <p:cNvPicPr>
            <a:picLocks noChangeAspect="1"/>
          </p:cNvPicPr>
          <p:nvPr/>
        </p:nvPicPr>
        <p:blipFill>
          <a:blip r:embed="rId2">
            <a:extLst/>
          </a:blip>
          <a:srcRect l="2424" t="13635" r="3150" b="5247"/>
          <a:stretch>
            <a:fillRect/>
          </a:stretch>
        </p:blipFill>
        <p:spPr>
          <a:xfrm>
            <a:off x="97641" y="696422"/>
            <a:ext cx="8948716" cy="4212062"/>
          </a:xfrm>
          <a:prstGeom prst="rect">
            <a:avLst/>
          </a:prstGeom>
          <a:ln w="12700">
            <a:miter lim="400000"/>
          </a:ln>
        </p:spPr>
      </p:pic>
      <p:sp>
        <p:nvSpPr>
          <p:cNvPr id="277" name="Shape 277"/>
          <p:cNvSpPr/>
          <p:nvPr/>
        </p:nvSpPr>
        <p:spPr>
          <a:xfrm>
            <a:off x="-2" y="4908484"/>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278" name="Shape 278"/>
          <p:cNvSpPr/>
          <p:nvPr/>
        </p:nvSpPr>
        <p:spPr>
          <a:xfrm>
            <a:off x="173841" y="5092005"/>
            <a:ext cx="8796317" cy="9594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000">
                <a:solidFill>
                  <a:srgbClr val="FFFFFF"/>
                </a:solidFill>
                <a:latin typeface="Arial"/>
                <a:ea typeface="Arial"/>
                <a:cs typeface="Arial"/>
                <a:sym typeface="Arial"/>
              </a:defRPr>
            </a:pPr>
            <a:r>
              <a:t>In modern </a:t>
            </a:r>
            <a:r>
              <a:rPr b="1"/>
              <a:t>web applications </a:t>
            </a:r>
            <a:r>
              <a:t>there is a constant back-and-forth communication between the visuals displayed on the user’s browser (</a:t>
            </a:r>
            <a:r>
              <a:rPr b="1"/>
              <a:t>frontend) </a:t>
            </a:r>
            <a:r>
              <a:t>and the data and logic stored on the server (</a:t>
            </a:r>
            <a:r>
              <a:rPr b="1"/>
              <a:t>backend).</a:t>
            </a:r>
          </a:p>
        </p:txBody>
      </p:sp>
      <p:sp>
        <p:nvSpPr>
          <p:cNvPr id="4" name="Rectangle 3">
            <a:extLst>
              <a:ext uri="{FF2B5EF4-FFF2-40B4-BE49-F238E27FC236}">
                <a16:creationId xmlns:a16="http://schemas.microsoft.com/office/drawing/2014/main" id="{FCAF73FF-52EA-45AD-A80B-7402377F68F6}"/>
              </a:ext>
            </a:extLst>
          </p:cNvPr>
          <p:cNvSpPr/>
          <p:nvPr/>
        </p:nvSpPr>
        <p:spPr>
          <a:xfrm>
            <a:off x="2363755" y="1475536"/>
            <a:ext cx="957943" cy="246219"/>
          </a:xfrm>
          <a:prstGeom prst="rect">
            <a:avLst/>
          </a:prstGeom>
          <a:solidFill>
            <a:srgbClr val="FFFFFF"/>
          </a:solidFill>
          <a:ln w="25400" cap="flat">
            <a:solidFill>
              <a:schemeClr val="bg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000" b="0" i="0" u="none" strike="noStrike" cap="none" spc="0" normalizeH="0" dirty="0">
                <a:ln>
                  <a:noFill/>
                </a:ln>
                <a:solidFill>
                  <a:srgbClr val="000000"/>
                </a:solidFill>
                <a:effectLst/>
                <a:uFillTx/>
                <a:latin typeface="+mj-lt"/>
                <a:ea typeface="+mj-ea"/>
                <a:cs typeface="+mj-cs"/>
                <a:sym typeface="Calibri"/>
              </a:rPr>
              <a:t>        React.js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a:spLocks noGrp="1"/>
          </p:cNvSpPr>
          <p:nvPr>
            <p:ph type="title"/>
          </p:nvPr>
        </p:nvSpPr>
        <p:spPr>
          <a:xfrm>
            <a:off x="304799" y="-1"/>
            <a:ext cx="5470528" cy="653856"/>
          </a:xfrm>
          <a:prstGeom prst="rect">
            <a:avLst/>
          </a:prstGeom>
        </p:spPr>
        <p:txBody>
          <a:bodyPr/>
          <a:lstStyle/>
          <a:p>
            <a:r>
              <a:t>The “Magic” of YouTube</a:t>
            </a:r>
          </a:p>
        </p:txBody>
      </p:sp>
      <p:pic>
        <p:nvPicPr>
          <p:cNvPr id="281" name="image11.png"/>
          <p:cNvPicPr>
            <a:picLocks noChangeAspect="1"/>
          </p:cNvPicPr>
          <p:nvPr/>
        </p:nvPicPr>
        <p:blipFill>
          <a:blip r:embed="rId2">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p:cNvSpPr>
          <p:nvPr>
            <p:ph type="title"/>
          </p:nvPr>
        </p:nvSpPr>
        <p:spPr>
          <a:xfrm>
            <a:off x="304799" y="-1"/>
            <a:ext cx="5470528" cy="653856"/>
          </a:xfrm>
          <a:prstGeom prst="rect">
            <a:avLst/>
          </a:prstGeom>
        </p:spPr>
        <p:txBody>
          <a:bodyPr/>
          <a:lstStyle/>
          <a:p>
            <a:r>
              <a:t>Key Question</a:t>
            </a:r>
          </a:p>
        </p:txBody>
      </p:sp>
      <p:sp>
        <p:nvSpPr>
          <p:cNvPr id="284" name="Shape 284"/>
          <p:cNvSpPr/>
          <p:nvPr/>
        </p:nvSpPr>
        <p:spPr>
          <a:xfrm>
            <a:off x="533400" y="2987553"/>
            <a:ext cx="8229600" cy="609468"/>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Examples of “Server-Side” Code?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a:spLocks noGrp="1"/>
          </p:cNvSpPr>
          <p:nvPr>
            <p:ph type="title"/>
          </p:nvPr>
        </p:nvSpPr>
        <p:spPr>
          <a:xfrm>
            <a:off x="304800" y="-1"/>
            <a:ext cx="6553200" cy="653856"/>
          </a:xfrm>
          <a:prstGeom prst="rect">
            <a:avLst/>
          </a:prstGeom>
        </p:spPr>
        <p:txBody>
          <a:bodyPr/>
          <a:lstStyle/>
          <a:p>
            <a:r>
              <a:t>Server-Side Code in Action!</a:t>
            </a:r>
          </a:p>
        </p:txBody>
      </p:sp>
      <p:sp>
        <p:nvSpPr>
          <p:cNvPr id="287" name="Shape 287"/>
          <p:cNvSpPr/>
          <p:nvPr/>
        </p:nvSpPr>
        <p:spPr>
          <a:xfrm>
            <a:off x="304800" y="914400"/>
            <a:ext cx="8610600" cy="3993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342900" indent="-342900">
              <a:buSzPct val="100000"/>
              <a:buFont typeface="Arial"/>
              <a:buChar char="•"/>
              <a:defRPr sz="2400">
                <a:latin typeface="Arial"/>
                <a:ea typeface="Arial"/>
                <a:cs typeface="Arial"/>
                <a:sym typeface="Arial"/>
              </a:defRPr>
            </a:pPr>
            <a:r>
              <a:rPr dirty="0"/>
              <a:t>API that parse URL parameters to provide selective JSONs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Firebase methods that provide a timestamp back to users</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Clicking an invoice that provides a PDF report</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Image processing software that takes an image applies a filter, then saves the new version</a:t>
            </a:r>
          </a:p>
          <a:p>
            <a:pPr marL="342900" indent="-342900">
              <a:buSzPct val="100000"/>
              <a:buFont typeface="Arial"/>
              <a:buChar char="•"/>
              <a:defRPr sz="2400">
                <a:latin typeface="Arial"/>
                <a:ea typeface="Arial"/>
                <a:cs typeface="Arial"/>
                <a:sym typeface="Arial"/>
              </a:defRPr>
            </a:pPr>
            <a:endParaRPr dirty="0"/>
          </a:p>
          <a:p>
            <a:pPr marL="342900" indent="-342900">
              <a:buSzPct val="100000"/>
              <a:buFont typeface="Arial"/>
              <a:buChar char="•"/>
              <a:defRPr sz="2400">
                <a:latin typeface="Arial"/>
                <a:ea typeface="Arial"/>
                <a:cs typeface="Arial"/>
                <a:sym typeface="Arial"/>
              </a:defRPr>
            </a:pPr>
            <a:r>
              <a:rPr dirty="0"/>
              <a:t>Google providing “results” relevant to your searches on other sites.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Shape 289"/>
          <p:cNvSpPr>
            <a:spLocks noGrp="1"/>
          </p:cNvSpPr>
          <p:nvPr>
            <p:ph type="title"/>
          </p:nvPr>
        </p:nvSpPr>
        <p:spPr>
          <a:xfrm>
            <a:off x="304799" y="-1"/>
            <a:ext cx="5470528" cy="653856"/>
          </a:xfrm>
          <a:prstGeom prst="rect">
            <a:avLst/>
          </a:prstGeom>
        </p:spPr>
        <p:txBody>
          <a:bodyPr/>
          <a:lstStyle/>
          <a:p>
            <a:r>
              <a:t>Critical Question</a:t>
            </a:r>
          </a:p>
        </p:txBody>
      </p:sp>
      <p:sp>
        <p:nvSpPr>
          <p:cNvPr id="290" name="Shape 290"/>
          <p:cNvSpPr/>
          <p:nvPr/>
        </p:nvSpPr>
        <p:spPr>
          <a:xfrm>
            <a:off x="1438275" y="2958711"/>
            <a:ext cx="6457951" cy="81955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90000"/>
              </a:lnSpc>
              <a:defRPr sz="5100" b="1" i="1">
                <a:latin typeface="Arial"/>
                <a:ea typeface="Arial"/>
                <a:cs typeface="Arial"/>
                <a:sym typeface="Arial"/>
              </a:defRPr>
            </a:lvl1pPr>
          </a:lstStyle>
          <a:p>
            <a:r>
              <a:t>What is a “server”?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p:nvPr/>
        </p:nvSpPr>
        <p:spPr>
          <a:xfrm>
            <a:off x="0" y="990600"/>
            <a:ext cx="9144000" cy="41148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293" name="Shape 293"/>
          <p:cNvSpPr>
            <a:spLocks noGrp="1"/>
          </p:cNvSpPr>
          <p:nvPr>
            <p:ph type="title"/>
          </p:nvPr>
        </p:nvSpPr>
        <p:spPr>
          <a:xfrm>
            <a:off x="304799" y="-1"/>
            <a:ext cx="5470528" cy="653856"/>
          </a:xfrm>
          <a:prstGeom prst="rect">
            <a:avLst/>
          </a:prstGeom>
        </p:spPr>
        <p:txBody>
          <a:bodyPr/>
          <a:lstStyle/>
          <a:p>
            <a:r>
              <a:t>Definition of “Server”</a:t>
            </a:r>
          </a:p>
        </p:txBody>
      </p:sp>
      <p:sp>
        <p:nvSpPr>
          <p:cNvPr id="294" name="Shape 294"/>
          <p:cNvSpPr/>
          <p:nvPr/>
        </p:nvSpPr>
        <p:spPr>
          <a:xfrm>
            <a:off x="457200" y="1066800"/>
            <a:ext cx="8229600" cy="35204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A web server takes a client request and gives something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“A web browser lets a user request a resource. The web server gets the request, finds the resource, and returns something to the user. Sometimes the resource is an </a:t>
            </a:r>
            <a:r>
              <a:rPr i="1" dirty="0"/>
              <a:t>HTML</a:t>
            </a:r>
            <a:r>
              <a:rPr dirty="0"/>
              <a:t> page. Sometimes it's a picture. Or a sound file. Or even a PDF document. Doesn't matter--the client asks for the thing (resource) [or action] and the server sends it back.”</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 When we say "server", we mean either the physical (hardware) or the web server application (software) [that actually runs the server commands]”</a:t>
            </a:r>
          </a:p>
        </p:txBody>
      </p:sp>
      <p:sp>
        <p:nvSpPr>
          <p:cNvPr id="295" name="Shape 295"/>
          <p:cNvSpPr/>
          <p:nvPr/>
        </p:nvSpPr>
        <p:spPr>
          <a:xfrm>
            <a:off x="457200" y="5334000"/>
            <a:ext cx="8458200" cy="3506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a:spLocks noGrp="1"/>
          </p:cNvSpPr>
          <p:nvPr>
            <p:ph type="title"/>
          </p:nvPr>
        </p:nvSpPr>
        <p:spPr>
          <a:xfrm>
            <a:off x="304799" y="-1"/>
            <a:ext cx="5470528" cy="653856"/>
          </a:xfrm>
          <a:prstGeom prst="rect">
            <a:avLst/>
          </a:prstGeom>
        </p:spPr>
        <p:txBody>
          <a:bodyPr/>
          <a:lstStyle/>
          <a:p>
            <a:r>
              <a:t>Server Definition</a:t>
            </a:r>
          </a:p>
        </p:txBody>
      </p:sp>
      <p:pic>
        <p:nvPicPr>
          <p:cNvPr id="298" name="image12.png"/>
          <p:cNvPicPr>
            <a:picLocks noChangeAspect="1"/>
          </p:cNvPicPr>
          <p:nvPr/>
        </p:nvPicPr>
        <p:blipFill>
          <a:blip r:embed="rId2">
            <a:extLst/>
          </a:blip>
          <a:srcRect t="47530" r="15754"/>
          <a:stretch>
            <a:fillRect/>
          </a:stretch>
        </p:blipFill>
        <p:spPr>
          <a:xfrm>
            <a:off x="304800" y="914400"/>
            <a:ext cx="8620595" cy="5181600"/>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01" name="Shape 301"/>
          <p:cNvSpPr>
            <a:spLocks noGrp="1"/>
          </p:cNvSpPr>
          <p:nvPr>
            <p:ph type="title"/>
          </p:nvPr>
        </p:nvSpPr>
        <p:spPr>
          <a:xfrm>
            <a:off x="304799" y="-1"/>
            <a:ext cx="5470528" cy="653856"/>
          </a:xfrm>
          <a:prstGeom prst="rect">
            <a:avLst/>
          </a:prstGeom>
        </p:spPr>
        <p:txBody>
          <a:bodyPr/>
          <a:lstStyle/>
          <a:p>
            <a:r>
              <a:t>Definition of “Web Client”</a:t>
            </a:r>
          </a:p>
        </p:txBody>
      </p:sp>
      <p:sp>
        <p:nvSpPr>
          <p:cNvPr id="302" name="Shape 302"/>
          <p:cNvSpPr/>
          <p:nvPr/>
        </p:nvSpPr>
        <p:spPr>
          <a:xfrm>
            <a:off x="457200" y="1143000"/>
            <a:ext cx="8229600" cy="247527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000" b="1" u="sng">
                <a:latin typeface="Arial"/>
                <a:ea typeface="Arial"/>
                <a:cs typeface="Arial"/>
                <a:sym typeface="Arial"/>
              </a:defRPr>
            </a:pPr>
            <a:r>
              <a:rPr dirty="0"/>
              <a:t>Web client lets the user request something on the server and then shows the result (response) of the server.</a:t>
            </a:r>
            <a:endParaRPr sz="2800" dirty="0"/>
          </a:p>
          <a:p>
            <a:pPr>
              <a:lnSpc>
                <a:spcPct val="90000"/>
              </a:lnSpc>
              <a:spcBef>
                <a:spcPts val="1000"/>
              </a:spcBef>
              <a:defRPr sz="2000">
                <a:latin typeface="Arial"/>
                <a:ea typeface="Arial"/>
                <a:cs typeface="Arial"/>
                <a:sym typeface="Arial"/>
              </a:defRPr>
            </a:pPr>
            <a:endParaRPr sz="2800" dirty="0"/>
          </a:p>
          <a:p>
            <a:pPr>
              <a:lnSpc>
                <a:spcPct val="90000"/>
              </a:lnSpc>
              <a:spcBef>
                <a:spcPts val="1000"/>
              </a:spcBef>
              <a:defRPr sz="2000">
                <a:latin typeface="Arial"/>
                <a:ea typeface="Arial"/>
                <a:cs typeface="Arial"/>
                <a:sym typeface="Arial"/>
              </a:defRPr>
            </a:pPr>
            <a:r>
              <a:rPr dirty="0"/>
              <a:t>When we talk about client, though, we usually mean both (or either) the human user and the browser application. The browser is the piece of the software that knows how to communicate with the server. The browser's other big job is interpreting the HTML code [sent by the server] and rendering the web page to the user. </a:t>
            </a:r>
          </a:p>
        </p:txBody>
      </p:sp>
      <p:sp>
        <p:nvSpPr>
          <p:cNvPr id="303" name="Shape 303"/>
          <p:cNvSpPr/>
          <p:nvPr/>
        </p:nvSpPr>
        <p:spPr>
          <a:xfrm>
            <a:off x="457200" y="4114479"/>
            <a:ext cx="8458200"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Kathy Sierra, Author of Head First Servlets and JSP</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title"/>
          </p:nvPr>
        </p:nvSpPr>
        <p:spPr>
          <a:xfrm>
            <a:off x="304799" y="-1"/>
            <a:ext cx="5470528" cy="653856"/>
          </a:xfrm>
          <a:prstGeom prst="rect">
            <a:avLst/>
          </a:prstGeom>
        </p:spPr>
        <p:txBody>
          <a:bodyPr/>
          <a:lstStyle/>
          <a:p>
            <a:r>
              <a:t>Web Client Definition</a:t>
            </a:r>
          </a:p>
        </p:txBody>
      </p:sp>
      <p:pic>
        <p:nvPicPr>
          <p:cNvPr id="306" name="image13.png"/>
          <p:cNvPicPr>
            <a:picLocks noChangeAspect="1"/>
          </p:cNvPicPr>
          <p:nvPr/>
        </p:nvPicPr>
        <p:blipFill>
          <a:blip r:embed="rId2">
            <a:extLst/>
          </a:blip>
          <a:srcRect t="43375" r="12803"/>
          <a:stretch>
            <a:fillRect/>
          </a:stretch>
        </p:blipFill>
        <p:spPr>
          <a:xfrm>
            <a:off x="304799" y="914399"/>
            <a:ext cx="8626718" cy="5105402"/>
          </a:xfrm>
          <a:prstGeom prst="rect">
            <a:avLst/>
          </a:prstGeom>
          <a:ln>
            <a:solidFill>
              <a:srgbClr val="5B9BD5"/>
            </a:solidFill>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Shape 308"/>
          <p:cNvSpPr>
            <a:spLocks noGrp="1"/>
          </p:cNvSpPr>
          <p:nvPr>
            <p:ph type="title"/>
          </p:nvPr>
        </p:nvSpPr>
        <p:spPr>
          <a:xfrm>
            <a:off x="304799" y="-1"/>
            <a:ext cx="5470528" cy="653856"/>
          </a:xfrm>
          <a:prstGeom prst="rect">
            <a:avLst/>
          </a:prstGeom>
        </p:spPr>
        <p:txBody>
          <a:bodyPr/>
          <a:lstStyle/>
          <a:p>
            <a:r>
              <a:t>&gt; YOUR TURN!!</a:t>
            </a:r>
          </a:p>
        </p:txBody>
      </p:sp>
      <p:sp>
        <p:nvSpPr>
          <p:cNvPr id="309" name="Shape 309"/>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10" name="Shape 310"/>
          <p:cNvSpPr/>
          <p:nvPr/>
        </p:nvSpPr>
        <p:spPr>
          <a:xfrm>
            <a:off x="304800" y="914400"/>
            <a:ext cx="8686800" cy="47042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t>Assignment</a:t>
            </a:r>
          </a:p>
          <a:p>
            <a:pPr>
              <a:defRPr sz="2400">
                <a:latin typeface="Arial"/>
                <a:ea typeface="Arial"/>
                <a:cs typeface="Arial"/>
                <a:sym typeface="Arial"/>
              </a:defRPr>
            </a:pPr>
            <a:endParaRPr/>
          </a:p>
          <a:p>
            <a:pPr>
              <a:defRPr sz="2400">
                <a:latin typeface="Arial"/>
                <a:ea typeface="Arial"/>
                <a:cs typeface="Arial"/>
                <a:sym typeface="Arial"/>
              </a:defRPr>
            </a:pPr>
            <a:r>
              <a:t>Talk to the person next to you and re-explain to one another the following terms:</a:t>
            </a:r>
          </a:p>
          <a:p>
            <a:pP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Server</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Web Client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Request</a:t>
            </a:r>
          </a:p>
          <a:p>
            <a:pPr marL="342900" indent="-342900">
              <a:buSzPct val="100000"/>
              <a:buFont typeface="Arial"/>
              <a:buChar char="•"/>
              <a:defRPr sz="2400">
                <a:latin typeface="Arial"/>
                <a:ea typeface="Arial"/>
                <a:cs typeface="Arial"/>
                <a:sym typeface="Arial"/>
              </a:defRPr>
            </a:pPr>
            <a:endParaRPr/>
          </a:p>
          <a:p>
            <a:pPr marL="342900" indent="-342900">
              <a:buSzPct val="100000"/>
              <a:buFont typeface="Arial"/>
              <a:buChar char="•"/>
              <a:defRPr sz="2400">
                <a:latin typeface="Arial"/>
                <a:ea typeface="Arial"/>
                <a:cs typeface="Arial"/>
                <a:sym typeface="Arial"/>
              </a:defRPr>
            </a:pPr>
            <a:r>
              <a:t>Response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Shape 247"/>
          <p:cNvSpPr>
            <a:spLocks noGrp="1"/>
          </p:cNvSpPr>
          <p:nvPr>
            <p:ph type="title"/>
          </p:nvPr>
        </p:nvSpPr>
        <p:spPr>
          <a:xfrm>
            <a:off x="390606" y="2953542"/>
            <a:ext cx="8229601" cy="871859"/>
          </a:xfrm>
          <a:prstGeom prst="rect">
            <a:avLst/>
          </a:prstGeom>
        </p:spPr>
        <p:txBody>
          <a:bodyPr/>
          <a:lstStyle/>
          <a:p>
            <a:r>
              <a:t>Project Week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p:cNvSpPr>
          <p:nvPr>
            <p:ph type="title"/>
          </p:nvPr>
        </p:nvSpPr>
        <p:spPr>
          <a:xfrm>
            <a:off x="304799" y="-1"/>
            <a:ext cx="5470528" cy="653856"/>
          </a:xfrm>
          <a:prstGeom prst="rect">
            <a:avLst/>
          </a:prstGeom>
        </p:spPr>
        <p:txBody>
          <a:bodyPr/>
          <a:lstStyle/>
          <a:p>
            <a:r>
              <a:t>Aight. Relax.</a:t>
            </a:r>
          </a:p>
        </p:txBody>
      </p:sp>
      <p:sp>
        <p:nvSpPr>
          <p:cNvPr id="313" name="Shape 313"/>
          <p:cNvSpPr/>
          <p:nvPr/>
        </p:nvSpPr>
        <p:spPr>
          <a:xfrm>
            <a:off x="115350" y="5448951"/>
            <a:ext cx="8990550" cy="68086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200" b="1" i="1">
                <a:latin typeface="Arial"/>
                <a:ea typeface="Arial"/>
                <a:cs typeface="Arial"/>
                <a:sym typeface="Arial"/>
              </a:defRPr>
            </a:pPr>
            <a:r>
              <a:t>You can go back to Facebook now </a:t>
            </a:r>
          </a:p>
          <a:p>
            <a:pPr algn="ctr">
              <a:defRPr i="1">
                <a:latin typeface="Arial"/>
                <a:ea typeface="Arial"/>
                <a:cs typeface="Arial"/>
                <a:sym typeface="Arial"/>
              </a:defRPr>
            </a:pPr>
            <a:r>
              <a:t>(But…. Not really, the next stuff is still important)</a:t>
            </a:r>
          </a:p>
        </p:txBody>
      </p:sp>
      <p:pic>
        <p:nvPicPr>
          <p:cNvPr id="314" name="image14.jpg" descr="http://upcat.tips/wp-content/uploads/2014/07/frog-on-back-relax.jpg"/>
          <p:cNvPicPr>
            <a:picLocks noChangeAspect="1"/>
          </p:cNvPicPr>
          <p:nvPr/>
        </p:nvPicPr>
        <p:blipFill>
          <a:blip r:embed="rId2">
            <a:extLst/>
          </a:blip>
          <a:stretch>
            <a:fillRect/>
          </a:stretch>
        </p:blipFill>
        <p:spPr>
          <a:xfrm>
            <a:off x="1009125" y="1960623"/>
            <a:ext cx="6972301" cy="3381568"/>
          </a:xfrm>
          <a:prstGeom prst="rect">
            <a:avLst/>
          </a:prstGeom>
          <a:ln w="12700">
            <a:miter lim="400000"/>
          </a:ln>
        </p:spPr>
      </p:pic>
      <p:sp>
        <p:nvSpPr>
          <p:cNvPr id="315" name="Shape 315"/>
          <p:cNvSpPr/>
          <p:nvPr/>
        </p:nvSpPr>
        <p:spPr>
          <a:xfrm>
            <a:off x="0" y="838200"/>
            <a:ext cx="8990550" cy="94257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3000" b="1" i="1">
                <a:latin typeface="Arial"/>
                <a:ea typeface="Arial"/>
                <a:cs typeface="Arial"/>
                <a:sym typeface="Arial"/>
              </a:defRPr>
            </a:pPr>
            <a:r>
              <a:t>Yay! </a:t>
            </a:r>
            <a:br/>
            <a:r>
              <a:t>You made it through the ultra important stuff!</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xfrm>
            <a:off x="390606" y="2953542"/>
            <a:ext cx="8229601" cy="871859"/>
          </a:xfrm>
          <a:prstGeom prst="rect">
            <a:avLst/>
          </a:prstGeom>
        </p:spPr>
        <p:txBody>
          <a:bodyPr/>
          <a:lstStyle/>
          <a:p>
            <a:r>
              <a:t>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p:cNvSpPr>
          <p:nvPr>
            <p:ph type="title"/>
          </p:nvPr>
        </p:nvSpPr>
        <p:spPr>
          <a:xfrm>
            <a:off x="304799" y="-1"/>
            <a:ext cx="5470528" cy="653856"/>
          </a:xfrm>
          <a:prstGeom prst="rect">
            <a:avLst/>
          </a:prstGeom>
        </p:spPr>
        <p:txBody>
          <a:bodyPr/>
          <a:lstStyle/>
          <a:p>
            <a:r>
              <a:t>Key Question</a:t>
            </a:r>
          </a:p>
        </p:txBody>
      </p:sp>
      <p:sp>
        <p:nvSpPr>
          <p:cNvPr id="320" name="Shape 320"/>
          <p:cNvSpPr/>
          <p:nvPr/>
        </p:nvSpPr>
        <p:spPr>
          <a:xfrm>
            <a:off x="533400" y="2820881"/>
            <a:ext cx="8229600" cy="94281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lvl1pPr algn="ctr" defTabSz="685800">
              <a:defRPr sz="6000" b="1" i="1">
                <a:latin typeface="Arial"/>
                <a:ea typeface="Arial"/>
                <a:cs typeface="Arial"/>
                <a:sym typeface="Arial"/>
              </a:defRPr>
            </a:lvl1pPr>
          </a:lstStyle>
          <a:p>
            <a:r>
              <a:t>So what is NodeJS?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0" y="1066800"/>
            <a:ext cx="9144000" cy="2819400"/>
          </a:xfrm>
          <a:prstGeom prst="rect">
            <a:avLst/>
          </a:prstGeom>
          <a:solidFill>
            <a:srgbClr val="DEEBF7"/>
          </a:solidFill>
          <a:ln w="12700">
            <a:miter lim="400000"/>
          </a:ln>
        </p:spPr>
        <p:txBody>
          <a:bodyPr lIns="45719" rIns="45719" anchor="ctr"/>
          <a:lstStyle/>
          <a:p>
            <a:pPr algn="ctr">
              <a:defRPr>
                <a:solidFill>
                  <a:srgbClr val="FFFFFF"/>
                </a:solidFill>
              </a:defRPr>
            </a:pPr>
            <a:endParaRPr/>
          </a:p>
        </p:txBody>
      </p:sp>
      <p:sp>
        <p:nvSpPr>
          <p:cNvPr id="323" name="Shape 323"/>
          <p:cNvSpPr>
            <a:spLocks noGrp="1"/>
          </p:cNvSpPr>
          <p:nvPr>
            <p:ph type="title"/>
          </p:nvPr>
        </p:nvSpPr>
        <p:spPr>
          <a:xfrm>
            <a:off x="304799" y="-1"/>
            <a:ext cx="5470528" cy="653856"/>
          </a:xfrm>
          <a:prstGeom prst="rect">
            <a:avLst/>
          </a:prstGeom>
        </p:spPr>
        <p:txBody>
          <a:bodyPr/>
          <a:lstStyle/>
          <a:p>
            <a:r>
              <a:t>Definition of “NodeJS”</a:t>
            </a:r>
          </a:p>
        </p:txBody>
      </p:sp>
      <p:sp>
        <p:nvSpPr>
          <p:cNvPr id="324" name="Shape 324"/>
          <p:cNvSpPr/>
          <p:nvPr/>
        </p:nvSpPr>
        <p:spPr>
          <a:xfrm>
            <a:off x="457200" y="1143000"/>
            <a:ext cx="8229600" cy="261729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nSpc>
                <a:spcPct val="90000"/>
              </a:lnSpc>
              <a:spcBef>
                <a:spcPts val="1000"/>
              </a:spcBef>
              <a:defRPr sz="2400">
                <a:latin typeface="Arial"/>
                <a:ea typeface="Arial"/>
                <a:cs typeface="Arial"/>
                <a:sym typeface="Arial"/>
              </a:defRPr>
            </a:pPr>
            <a:r>
              <a:rPr dirty="0"/>
              <a:t>Node.js is an open-source, cross-platform JavaScript runtime environment designed to be run outside of browsers. </a:t>
            </a:r>
            <a:endParaRPr sz="2800" dirty="0"/>
          </a:p>
          <a:p>
            <a:pPr>
              <a:lnSpc>
                <a:spcPct val="90000"/>
              </a:lnSpc>
              <a:spcBef>
                <a:spcPts val="1000"/>
              </a:spcBef>
              <a:defRPr sz="2400">
                <a:latin typeface="Arial"/>
                <a:ea typeface="Arial"/>
                <a:cs typeface="Arial"/>
                <a:sym typeface="Arial"/>
              </a:defRPr>
            </a:pPr>
            <a:endParaRPr sz="2800" dirty="0"/>
          </a:p>
          <a:p>
            <a:pPr>
              <a:lnSpc>
                <a:spcPct val="90000"/>
              </a:lnSpc>
              <a:spcBef>
                <a:spcPts val="1000"/>
              </a:spcBef>
              <a:defRPr sz="2400">
                <a:latin typeface="Arial"/>
                <a:ea typeface="Arial"/>
                <a:cs typeface="Arial"/>
                <a:sym typeface="Arial"/>
              </a:defRPr>
            </a:pPr>
            <a:r>
              <a:rPr dirty="0"/>
              <a:t>It is a general utility that can be used for a variety of purposes including asset compilation, scripting, monitoring, and </a:t>
            </a:r>
            <a:r>
              <a:rPr b="1" u="sng" dirty="0"/>
              <a:t>most notably as the basis for web servers</a:t>
            </a:r>
          </a:p>
        </p:txBody>
      </p:sp>
      <p:pic>
        <p:nvPicPr>
          <p:cNvPr id="325" name="image15.jpg" descr="https://s3.amazonaws.com/codementor_content/nodejs_logo_green.jpg"/>
          <p:cNvPicPr>
            <a:picLocks noChangeAspect="1"/>
          </p:cNvPicPr>
          <p:nvPr/>
        </p:nvPicPr>
        <p:blipFill>
          <a:blip r:embed="rId2">
            <a:extLst/>
          </a:blip>
          <a:stretch>
            <a:fillRect/>
          </a:stretch>
        </p:blipFill>
        <p:spPr>
          <a:xfrm>
            <a:off x="6096000" y="4800600"/>
            <a:ext cx="2797380" cy="1198678"/>
          </a:xfrm>
          <a:prstGeom prst="rect">
            <a:avLst/>
          </a:prstGeom>
          <a:ln w="12700">
            <a:miter lim="400000"/>
          </a:ln>
        </p:spPr>
      </p:pic>
      <p:sp>
        <p:nvSpPr>
          <p:cNvPr id="326" name="Shape 326"/>
          <p:cNvSpPr/>
          <p:nvPr/>
        </p:nvSpPr>
        <p:spPr>
          <a:xfrm>
            <a:off x="471465" y="4050267"/>
            <a:ext cx="8458201" cy="3506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i="1">
                <a:latin typeface="Arial"/>
                <a:ea typeface="Arial"/>
                <a:cs typeface="Arial"/>
                <a:sym typeface="Arial"/>
              </a:defRPr>
            </a:lvl1pPr>
          </a:lstStyle>
          <a:p>
            <a:r>
              <a:t>Our made-up definition of Node. Yay for sounding intelligent!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Shape 328"/>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endParaRPr/>
          </a:p>
        </p:txBody>
      </p:sp>
      <p:sp>
        <p:nvSpPr>
          <p:cNvPr id="329" name="Shape 329"/>
          <p:cNvSpPr/>
          <p:nvPr/>
        </p:nvSpPr>
        <p:spPr>
          <a:xfrm>
            <a:off x="304800" y="914400"/>
            <a:ext cx="8686800" cy="18594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b="1">
                <a:latin typeface="Arial"/>
                <a:ea typeface="Arial"/>
                <a:cs typeface="Arial"/>
                <a:sym typeface="Arial"/>
              </a:defRPr>
            </a:pPr>
            <a:r>
              <a:rPr dirty="0"/>
              <a:t>Assignment</a:t>
            </a:r>
          </a:p>
          <a:p>
            <a:pPr>
              <a:defRPr sz="2400">
                <a:latin typeface="Arial"/>
                <a:ea typeface="Arial"/>
                <a:cs typeface="Arial"/>
                <a:sym typeface="Arial"/>
              </a:defRPr>
            </a:pPr>
            <a:endParaRPr dirty="0"/>
          </a:p>
          <a:p>
            <a:pPr>
              <a:defRPr sz="2400">
                <a:latin typeface="Arial"/>
                <a:ea typeface="Arial"/>
                <a:cs typeface="Arial"/>
                <a:sym typeface="Arial"/>
              </a:defRPr>
            </a:pPr>
            <a:r>
              <a:rPr dirty="0"/>
              <a:t>Take a few moments to research 5 companies that actively use NodeJS in production.</a:t>
            </a:r>
          </a:p>
        </p:txBody>
      </p:sp>
      <p:sp>
        <p:nvSpPr>
          <p:cNvPr id="330" name="Shape 330"/>
          <p:cNvSpPr/>
          <p:nvPr/>
        </p:nvSpPr>
        <p:spPr>
          <a:xfrm>
            <a:off x="304800" y="98052"/>
            <a:ext cx="5257800"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&gt; YOUR TURN!!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title"/>
          </p:nvPr>
        </p:nvSpPr>
        <p:spPr>
          <a:xfrm>
            <a:off x="304799" y="-1"/>
            <a:ext cx="5470528" cy="653856"/>
          </a:xfrm>
          <a:prstGeom prst="rect">
            <a:avLst/>
          </a:prstGeom>
        </p:spPr>
        <p:txBody>
          <a:bodyPr/>
          <a:lstStyle/>
          <a:p>
            <a:r>
              <a:t>Why Use NodeJS as a Server?</a:t>
            </a:r>
          </a:p>
        </p:txBody>
      </p:sp>
      <p:sp>
        <p:nvSpPr>
          <p:cNvPr id="333" name="Shape 333"/>
          <p:cNvSpPr/>
          <p:nvPr/>
        </p:nvSpPr>
        <p:spPr>
          <a:xfrm>
            <a:off x="457200" y="1143001"/>
            <a:ext cx="8229600" cy="517851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28600" indent="-228600">
              <a:lnSpc>
                <a:spcPct val="90000"/>
              </a:lnSpc>
              <a:spcBef>
                <a:spcPts val="1000"/>
              </a:spcBef>
              <a:buSzPct val="100000"/>
              <a:buFont typeface="Arial"/>
              <a:buChar char="•"/>
              <a:defRPr sz="2400" b="1">
                <a:latin typeface="Arial"/>
                <a:ea typeface="Arial"/>
                <a:cs typeface="Arial"/>
                <a:sym typeface="Arial"/>
              </a:defRPr>
            </a:pPr>
            <a:r>
              <a:rPr dirty="0"/>
              <a:t>It re-uses </a:t>
            </a:r>
            <a:r>
              <a:rPr dirty="0" err="1"/>
              <a:t>Javascript</a:t>
            </a:r>
            <a:r>
              <a:rPr dirty="0"/>
              <a:t> </a:t>
            </a:r>
            <a:r>
              <a:rPr b="0" dirty="0"/>
              <a:t>– meaning a front-end </a:t>
            </a:r>
            <a:r>
              <a:rPr b="0" dirty="0" err="1"/>
              <a:t>Javascript</a:t>
            </a:r>
            <a:r>
              <a:rPr b="0" dirty="0"/>
              <a:t> developer can also build an entire server themselves</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It’s easily extendable. </a:t>
            </a:r>
            <a:r>
              <a:rPr b="0" dirty="0"/>
              <a:t>Numerous plugins exist to expand the capabilities of Node</a:t>
            </a:r>
            <a:endParaRPr sz="2800" dirty="0"/>
          </a:p>
          <a:p>
            <a:pPr marL="228600" indent="-228600">
              <a:lnSpc>
                <a:spcPct val="90000"/>
              </a:lnSpc>
              <a:spcBef>
                <a:spcPts val="1000"/>
              </a:spcBef>
              <a:buSzPct val="100000"/>
              <a:buFont typeface="Arial"/>
              <a:buChar char="•"/>
              <a:defRPr sz="2400">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 Fast-implementation, </a:t>
            </a:r>
            <a:r>
              <a:rPr b="0" dirty="0"/>
              <a:t>which allows for the creation of an entire working server with only a few lines of code.</a:t>
            </a: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endParaRPr sz="2800" dirty="0"/>
          </a:p>
          <a:p>
            <a:pPr marL="228600" indent="-228600">
              <a:lnSpc>
                <a:spcPct val="90000"/>
              </a:lnSpc>
              <a:spcBef>
                <a:spcPts val="1000"/>
              </a:spcBef>
              <a:buSzPct val="100000"/>
              <a:buFont typeface="Arial"/>
              <a:buChar char="•"/>
              <a:defRPr sz="2400" b="1">
                <a:latin typeface="Arial"/>
                <a:ea typeface="Arial"/>
                <a:cs typeface="Arial"/>
                <a:sym typeface="Arial"/>
              </a:defRPr>
            </a:pPr>
            <a:r>
              <a:rPr dirty="0"/>
              <a:t>Single-Threaded </a:t>
            </a:r>
            <a:r>
              <a:rPr lang="en-US" sz="2400" dirty="0">
                <a:sym typeface="Arial"/>
              </a:rPr>
              <a:t>Asynchronous</a:t>
            </a:r>
            <a:r>
              <a:rPr dirty="0"/>
              <a:t> Model </a:t>
            </a:r>
            <a:r>
              <a:rPr b="0" dirty="0"/>
              <a:t>– meaning it can handle multiple requests simultaneously and not get bottlenecked.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Shape 335"/>
          <p:cNvSpPr>
            <a:spLocks noGrp="1"/>
          </p:cNvSpPr>
          <p:nvPr>
            <p:ph type="title"/>
          </p:nvPr>
        </p:nvSpPr>
        <p:spPr>
          <a:xfrm>
            <a:off x="304799" y="-1"/>
            <a:ext cx="5470528" cy="653856"/>
          </a:xfrm>
          <a:prstGeom prst="rect">
            <a:avLst/>
          </a:prstGeom>
        </p:spPr>
        <p:txBody>
          <a:bodyPr/>
          <a:lstStyle/>
          <a:p>
            <a:r>
              <a:t>Syncrononous Threading</a:t>
            </a:r>
          </a:p>
        </p:txBody>
      </p:sp>
      <p:pic>
        <p:nvPicPr>
          <p:cNvPr id="336" name="image16.png"/>
          <p:cNvPicPr>
            <a:picLocks noChangeAspect="1"/>
          </p:cNvPicPr>
          <p:nvPr/>
        </p:nvPicPr>
        <p:blipFill>
          <a:blip r:embed="rId2">
            <a:extLst/>
          </a:blip>
          <a:stretch>
            <a:fillRect/>
          </a:stretch>
        </p:blipFill>
        <p:spPr>
          <a:xfrm>
            <a:off x="115349" y="758726"/>
            <a:ext cx="9055225" cy="4572001"/>
          </a:xfrm>
          <a:prstGeom prst="rect">
            <a:avLst/>
          </a:prstGeom>
          <a:ln w="12700">
            <a:miter lim="400000"/>
          </a:ln>
        </p:spPr>
      </p:pic>
      <p:sp>
        <p:nvSpPr>
          <p:cNvPr id="337" name="Shape 337"/>
          <p:cNvSpPr/>
          <p:nvPr/>
        </p:nvSpPr>
        <p:spPr>
          <a:xfrm>
            <a:off x="115350" y="5401269"/>
            <a:ext cx="8990550" cy="8840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t>In traditional synchronous threading, </a:t>
            </a:r>
            <a:r>
              <a:rPr u="sng"/>
              <a:t>each request requires its own thread</a:t>
            </a:r>
            <a:r>
              <a:t>. No other request can pass through that thread until complete. Since there is a limited pool of threads, </a:t>
            </a:r>
            <a:r>
              <a:rPr u="sng"/>
              <a:t>this can create bottlenecks.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304799" y="-1"/>
            <a:ext cx="5470528" cy="653856"/>
          </a:xfrm>
          <a:prstGeom prst="rect">
            <a:avLst/>
          </a:prstGeom>
        </p:spPr>
        <p:txBody>
          <a:bodyPr/>
          <a:lstStyle>
            <a:lvl1pPr>
              <a:defRPr sz="2100"/>
            </a:lvl1pPr>
          </a:lstStyle>
          <a:p>
            <a:r>
              <a:t>Asynchronous Threading (Node Way)</a:t>
            </a:r>
          </a:p>
        </p:txBody>
      </p:sp>
      <p:pic>
        <p:nvPicPr>
          <p:cNvPr id="340" name="image17.png"/>
          <p:cNvPicPr>
            <a:picLocks noChangeAspect="1"/>
          </p:cNvPicPr>
          <p:nvPr/>
        </p:nvPicPr>
        <p:blipFill>
          <a:blip r:embed="rId2">
            <a:extLst/>
          </a:blip>
          <a:stretch>
            <a:fillRect/>
          </a:stretch>
        </p:blipFill>
        <p:spPr>
          <a:xfrm>
            <a:off x="293509" y="679253"/>
            <a:ext cx="8697095" cy="4419601"/>
          </a:xfrm>
          <a:prstGeom prst="rect">
            <a:avLst/>
          </a:prstGeom>
          <a:ln w="12700">
            <a:miter lim="400000"/>
          </a:ln>
        </p:spPr>
      </p:pic>
      <p:sp>
        <p:nvSpPr>
          <p:cNvPr id="341" name="Shape 341"/>
          <p:cNvSpPr/>
          <p:nvPr/>
        </p:nvSpPr>
        <p:spPr>
          <a:xfrm>
            <a:off x="115350" y="5098853"/>
            <a:ext cx="8990550" cy="1150763"/>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b="1" i="1">
                <a:latin typeface="Arial"/>
                <a:ea typeface="Arial"/>
                <a:cs typeface="Arial"/>
                <a:sym typeface="Arial"/>
              </a:defRPr>
            </a:pPr>
            <a:r>
              <a:rPr dirty="0"/>
              <a:t>In Node-based asynchronous threading, a single thread is used throughout. Each thread is “put to the side” using callbacks and responded to when ready. Because of this, there is </a:t>
            </a:r>
            <a:r>
              <a:rPr u="sng" dirty="0"/>
              <a:t>no limit on the number of requests </a:t>
            </a:r>
            <a:r>
              <a:rPr dirty="0"/>
              <a:t>that can be responded to and there is </a:t>
            </a:r>
            <a:r>
              <a:rPr u="sng" dirty="0"/>
              <a:t>no bottleneck</a:t>
            </a:r>
            <a:r>
              <a:rPr dirty="0"/>
              <a:t>. </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Shape 343"/>
          <p:cNvSpPr>
            <a:spLocks noGrp="1"/>
          </p:cNvSpPr>
          <p:nvPr>
            <p:ph type="title"/>
          </p:nvPr>
        </p:nvSpPr>
        <p:spPr>
          <a:xfrm>
            <a:off x="390606" y="2953542"/>
            <a:ext cx="8229601" cy="871859"/>
          </a:xfrm>
          <a:prstGeom prst="rect">
            <a:avLst/>
          </a:prstGeom>
        </p:spPr>
        <p:txBody>
          <a:bodyPr/>
          <a:lstStyle/>
          <a:p>
            <a:r>
              <a:t>Coding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90606" y="2953542"/>
            <a:ext cx="8229601" cy="871859"/>
          </a:xfrm>
          <a:prstGeom prst="rect">
            <a:avLst/>
          </a:prstGeom>
        </p:spPr>
        <p:txBody>
          <a:bodyPr/>
          <a:lstStyle/>
          <a:p>
            <a:r>
              <a:t>Homework!</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Instructor’s Feedback</a:t>
            </a:r>
          </a:p>
        </p:txBody>
      </p:sp>
      <p:pic>
        <p:nvPicPr>
          <p:cNvPr id="250" name="image7.gif" descr="http://static1.gamespot.com/uploads/original/255/2550934/2810668-4705265834-mind-.gif"/>
          <p:cNvPicPr>
            <a:picLocks/>
          </p:cNvPicPr>
          <p:nvPr/>
        </p:nvPicPr>
        <p:blipFill>
          <a:blip r:embed="rId2">
            <a:extLst/>
          </a:blip>
          <a:stretch>
            <a:fillRect/>
          </a:stretch>
        </p:blipFill>
        <p:spPr>
          <a:xfrm>
            <a:off x="897342" y="783752"/>
            <a:ext cx="7425513" cy="4943273"/>
          </a:xfrm>
          <a:prstGeom prst="rect">
            <a:avLst/>
          </a:prstGeom>
          <a:ln w="12700">
            <a:miter lim="400000"/>
          </a:ln>
        </p:spPr>
      </p:pic>
      <p:sp>
        <p:nvSpPr>
          <p:cNvPr id="251" name="Shape 251"/>
          <p:cNvSpPr/>
          <p:nvPr/>
        </p:nvSpPr>
        <p:spPr>
          <a:xfrm>
            <a:off x="304799" y="5821162"/>
            <a:ext cx="8610601" cy="5039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defTabSz="685800">
              <a:spcBef>
                <a:spcPts val="500"/>
              </a:spcBef>
              <a:defRPr sz="2200" b="1">
                <a:latin typeface="Arial"/>
                <a:ea typeface="Arial"/>
                <a:cs typeface="Arial"/>
                <a:sym typeface="Arial"/>
              </a:defRPr>
            </a:lvl1pPr>
          </a:lstStyle>
          <a:p>
            <a:r>
              <a:t>Seriously, mind-blown.</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a:spLocks noGrp="1"/>
          </p:cNvSpPr>
          <p:nvPr>
            <p:ph type="title"/>
          </p:nvPr>
        </p:nvSpPr>
        <p:spPr>
          <a:xfrm>
            <a:off x="304799" y="-1"/>
            <a:ext cx="5470528" cy="653856"/>
          </a:xfrm>
          <a:prstGeom prst="rect">
            <a:avLst/>
          </a:prstGeom>
        </p:spPr>
        <p:txBody>
          <a:bodyPr/>
          <a:lstStyle/>
          <a:p>
            <a:r>
              <a:t>A Little Perspective</a:t>
            </a:r>
          </a:p>
        </p:txBody>
      </p:sp>
      <p:sp>
        <p:nvSpPr>
          <p:cNvPr id="254" name="Shape 254"/>
          <p:cNvSpPr/>
          <p:nvPr/>
        </p:nvSpPr>
        <p:spPr>
          <a:xfrm>
            <a:off x="381000" y="2848856"/>
            <a:ext cx="8610600" cy="1039262"/>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685800">
              <a:lnSpc>
                <a:spcPct val="80000"/>
              </a:lnSpc>
              <a:defRPr sz="3700" b="1" i="1">
                <a:latin typeface="Arial"/>
                <a:ea typeface="Arial"/>
                <a:cs typeface="Arial"/>
                <a:sym typeface="Arial"/>
              </a:defRPr>
            </a:lvl1pPr>
          </a:lstStyle>
          <a:p>
            <a:r>
              <a:t>Last time I said this you barely knew what a “div” was.</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Shape 256"/>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Specifically…</a:t>
            </a:r>
          </a:p>
        </p:txBody>
      </p:sp>
      <p:sp>
        <p:nvSpPr>
          <p:cNvPr id="257" name="Shape 257"/>
          <p:cNvSpPr/>
          <p:nvPr/>
        </p:nvSpPr>
        <p:spPr>
          <a:xfrm>
            <a:off x="304799" y="762000"/>
            <a:ext cx="8740776" cy="413426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Things I’ve noticed people doing </a:t>
            </a:r>
            <a:r>
              <a:rPr i="1" u="sng"/>
              <a:t>incredibly</a:t>
            </a:r>
            <a:r>
              <a:t> well:</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Stunning front-end </a:t>
            </a:r>
            <a:r>
              <a:rPr sz="1800"/>
              <a:t>(Seriously, you guys are better than me at this point) </a:t>
            </a:r>
            <a:endParaRPr sz="2400"/>
          </a:p>
          <a:p>
            <a:pPr marL="257175" indent="-257175" defTabSz="685800">
              <a:spcBef>
                <a:spcPts val="500"/>
              </a:spcBef>
              <a:buSzPct val="100000"/>
              <a:buFont typeface="Arial"/>
              <a:buChar char="•"/>
              <a:defRPr sz="2200" b="1">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Amazing execution of challenging concepts </a:t>
            </a:r>
            <a:r>
              <a:rPr sz="1800"/>
              <a:t>(no one took the easy road)</a:t>
            </a:r>
          </a:p>
          <a:p>
            <a:pPr marL="257175" indent="-257175" defTabSz="685800">
              <a:spcBef>
                <a:spcPts val="500"/>
              </a:spcBef>
              <a:buSzPct val="100000"/>
              <a:buFont typeface="Arial"/>
              <a:buChar char="•"/>
              <a:defRPr sz="2200">
                <a:latin typeface="Arial"/>
                <a:ea typeface="Arial"/>
                <a:cs typeface="Arial"/>
                <a:sym typeface="Arial"/>
              </a:defRPr>
            </a:pPr>
            <a:endParaRPr sz="1800"/>
          </a:p>
          <a:p>
            <a:pPr marL="257175" indent="-257175" defTabSz="685800">
              <a:spcBef>
                <a:spcPts val="500"/>
              </a:spcBef>
              <a:buSzPct val="100000"/>
              <a:buFont typeface="Arial"/>
              <a:buChar char="•"/>
              <a:defRPr sz="2200">
                <a:latin typeface="Arial"/>
                <a:ea typeface="Arial"/>
                <a:cs typeface="Arial"/>
                <a:sym typeface="Arial"/>
              </a:defRPr>
            </a:pPr>
            <a:r>
              <a:t>Fantastic explanations of your code and technology</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And basically everything. </a:t>
            </a:r>
            <a:endParaRPr sz="2400"/>
          </a:p>
        </p:txBody>
      </p:sp>
      <p:sp>
        <p:nvSpPr>
          <p:cNvPr id="258" name="Shape 258"/>
          <p:cNvSpPr/>
          <p:nvPr/>
        </p:nvSpPr>
        <p:spPr>
          <a:xfrm>
            <a:off x="533400" y="5142563"/>
            <a:ext cx="8229600" cy="7926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2400" b="1" i="1">
                <a:latin typeface="Arial"/>
                <a:ea typeface="Arial"/>
                <a:cs typeface="Arial"/>
                <a:sym typeface="Arial"/>
              </a:defRPr>
            </a:pPr>
            <a:r>
              <a:t>Seriously. </a:t>
            </a:r>
            <a:br/>
            <a:r>
              <a:t>Put the GitHub code on your LinkedIn profiles</a:t>
            </a:r>
          </a:p>
        </p:txBody>
      </p:sp>
      <p:sp>
        <p:nvSpPr>
          <p:cNvPr id="259" name="Shape 259"/>
          <p:cNvSpPr/>
          <p:nvPr/>
        </p:nvSpPr>
        <p:spPr>
          <a:xfrm>
            <a:off x="457199" y="5046752"/>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304799" y="98052"/>
            <a:ext cx="4076703" cy="437069"/>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2400" b="1">
                <a:latin typeface="Arial"/>
                <a:ea typeface="Arial"/>
                <a:cs typeface="Arial"/>
                <a:sym typeface="Arial"/>
              </a:defRPr>
            </a:lvl1pPr>
          </a:lstStyle>
          <a:p>
            <a:r>
              <a:t>Next Steps…</a:t>
            </a:r>
          </a:p>
        </p:txBody>
      </p:sp>
      <p:sp>
        <p:nvSpPr>
          <p:cNvPr id="262" name="Shape 262"/>
          <p:cNvSpPr/>
          <p:nvPr/>
        </p:nvSpPr>
        <p:spPr>
          <a:xfrm>
            <a:off x="304799" y="762000"/>
            <a:ext cx="8740776" cy="453151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defTabSz="685800">
              <a:spcBef>
                <a:spcPts val="500"/>
              </a:spcBef>
              <a:defRPr sz="2200" b="1">
                <a:latin typeface="Arial"/>
                <a:ea typeface="Arial"/>
                <a:cs typeface="Arial"/>
                <a:sym typeface="Arial"/>
              </a:defRPr>
            </a:pPr>
            <a:r>
              <a:t>Close out your projects well!</a:t>
            </a:r>
            <a:endParaRPr sz="2400"/>
          </a:p>
          <a:p>
            <a:pPr marL="257175" indent="-257175" defTabSz="685800">
              <a:spcBef>
                <a:spcPts val="500"/>
              </a:spcBef>
              <a:buSzPct val="100000"/>
              <a:buFont typeface="Arial"/>
              <a:buChar char="•"/>
              <a:defRPr sz="2200">
                <a:latin typeface="Arial"/>
                <a:ea typeface="Arial"/>
                <a:cs typeface="Arial"/>
                <a:sym typeface="Arial"/>
              </a:defRPr>
            </a:pPr>
            <a:r>
              <a:t>Create README’s for your code on GitHub</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Use a custom domain URL</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Create default, working “test cases”</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Consider writing a blog article / video that builds from scratch</a:t>
            </a:r>
            <a:endParaRPr sz="2400"/>
          </a:p>
          <a:p>
            <a:pPr marL="257175" indent="-257175" defTabSz="685800">
              <a:spcBef>
                <a:spcPts val="500"/>
              </a:spcBef>
              <a:buSzPct val="100000"/>
              <a:buFont typeface="Arial"/>
              <a:buChar char="•"/>
              <a:defRPr sz="2200">
                <a:latin typeface="Arial"/>
                <a:ea typeface="Arial"/>
                <a:cs typeface="Arial"/>
                <a:sym typeface="Arial"/>
              </a:defRPr>
            </a:pPr>
            <a:endParaRPr sz="2400"/>
          </a:p>
          <a:p>
            <a:pPr marL="257175" indent="-257175" defTabSz="685800">
              <a:spcBef>
                <a:spcPts val="500"/>
              </a:spcBef>
              <a:buSzPct val="100000"/>
              <a:buFont typeface="Arial"/>
              <a:buChar char="•"/>
              <a:defRPr sz="2200">
                <a:latin typeface="Arial"/>
                <a:ea typeface="Arial"/>
                <a:cs typeface="Arial"/>
                <a:sym typeface="Arial"/>
              </a:defRPr>
            </a:pPr>
            <a:r>
              <a:t>Fork / Star other people’s code</a:t>
            </a:r>
            <a:endParaRPr sz="2400"/>
          </a:p>
        </p:txBody>
      </p:sp>
      <p:sp>
        <p:nvSpPr>
          <p:cNvPr id="263" name="Shape 263"/>
          <p:cNvSpPr/>
          <p:nvPr/>
        </p:nvSpPr>
        <p:spPr>
          <a:xfrm>
            <a:off x="533400" y="5053663"/>
            <a:ext cx="8229600" cy="97047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lnSpcReduction="10000"/>
          </a:bodyPr>
          <a:lstStyle/>
          <a:p>
            <a:pPr algn="ctr" defTabSz="685800">
              <a:defRPr sz="3600" b="1" i="1">
                <a:latin typeface="Arial"/>
                <a:ea typeface="Arial"/>
                <a:cs typeface="Arial"/>
                <a:sym typeface="Arial"/>
              </a:defRPr>
            </a:pPr>
            <a:r>
              <a:t>And seriously. </a:t>
            </a:r>
            <a:br/>
            <a:r>
              <a:rPr sz="2400"/>
              <a:t>Put the GitHub code on your LinkedIn profiles</a:t>
            </a:r>
          </a:p>
        </p:txBody>
      </p:sp>
      <p:sp>
        <p:nvSpPr>
          <p:cNvPr id="264" name="Shape 264"/>
          <p:cNvSpPr/>
          <p:nvPr/>
        </p:nvSpPr>
        <p:spPr>
          <a:xfrm>
            <a:off x="457199" y="5105400"/>
            <a:ext cx="8577945" cy="1125448"/>
          </a:xfrm>
          <a:prstGeom prst="rect">
            <a:avLst/>
          </a:prstGeom>
          <a:ln w="12700">
            <a:solidFill>
              <a:srgbClr val="42719B"/>
            </a:solidFill>
            <a:miter/>
          </a:ln>
        </p:spPr>
        <p:txBody>
          <a:bodyPr lIns="45719" rIns="45719" anchor="ctr"/>
          <a:lstStyle/>
          <a:p>
            <a:pPr algn="ctr">
              <a:defRPr>
                <a:solidFill>
                  <a:srgbClr val="FFFFFF"/>
                </a:solidFill>
              </a:defRPr>
            </a:pPr>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p:cNvSpPr>
          <p:nvPr>
            <p:ph type="title"/>
          </p:nvPr>
        </p:nvSpPr>
        <p:spPr>
          <a:xfrm>
            <a:off x="390606" y="2953542"/>
            <a:ext cx="8229601" cy="871859"/>
          </a:xfrm>
          <a:prstGeom prst="rect">
            <a:avLst/>
          </a:prstGeom>
        </p:spPr>
        <p:txBody>
          <a:bodyPr/>
          <a:lstStyle/>
          <a:p>
            <a:r>
              <a:t>The Mystery of “Backend”</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a:spLocks noGrp="1"/>
          </p:cNvSpPr>
          <p:nvPr>
            <p:ph type="title"/>
          </p:nvPr>
        </p:nvSpPr>
        <p:spPr>
          <a:xfrm>
            <a:off x="133164" y="0"/>
            <a:ext cx="2020073" cy="653856"/>
          </a:xfrm>
          <a:prstGeom prst="rect">
            <a:avLst/>
          </a:prstGeom>
        </p:spPr>
        <p:txBody>
          <a:bodyPr/>
          <a:lstStyle/>
          <a:p>
            <a:r>
              <a:rPr dirty="0"/>
              <a:t>FOCUS!</a:t>
            </a:r>
          </a:p>
        </p:txBody>
      </p:sp>
      <p:sp>
        <p:nvSpPr>
          <p:cNvPr id="269" name="Shape 269"/>
          <p:cNvSpPr/>
          <p:nvPr/>
        </p:nvSpPr>
        <p:spPr>
          <a:xfrm>
            <a:off x="1423301" y="5486400"/>
            <a:ext cx="6449813" cy="621752"/>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800" b="1" i="1">
                <a:latin typeface="Arial"/>
                <a:ea typeface="Arial"/>
                <a:cs typeface="Arial"/>
                <a:sym typeface="Arial"/>
              </a:defRPr>
            </a:lvl1pPr>
          </a:lstStyle>
          <a:p>
            <a:r>
              <a:t>This next stuff is important!</a:t>
            </a:r>
          </a:p>
        </p:txBody>
      </p:sp>
      <p:pic>
        <p:nvPicPr>
          <p:cNvPr id="3" name="Picture 2">
            <a:extLst>
              <a:ext uri="{FF2B5EF4-FFF2-40B4-BE49-F238E27FC236}">
                <a16:creationId xmlns:a16="http://schemas.microsoft.com/office/drawing/2014/main" id="{D36A81F6-6695-4214-A43E-C989DB1E7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200" y="923278"/>
            <a:ext cx="6848963" cy="45631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a:spLocks noGrp="1"/>
          </p:cNvSpPr>
          <p:nvPr>
            <p:ph type="title"/>
          </p:nvPr>
        </p:nvSpPr>
        <p:spPr>
          <a:xfrm>
            <a:off x="304799" y="-1"/>
            <a:ext cx="5470528" cy="653856"/>
          </a:xfrm>
          <a:prstGeom prst="rect">
            <a:avLst/>
          </a:prstGeom>
        </p:spPr>
        <p:txBody>
          <a:bodyPr/>
          <a:lstStyle/>
          <a:p>
            <a:r>
              <a:t>Full-Stack Development?</a:t>
            </a:r>
          </a:p>
        </p:txBody>
      </p:sp>
      <p:pic>
        <p:nvPicPr>
          <p:cNvPr id="3" name="Picture 2">
            <a:extLst>
              <a:ext uri="{FF2B5EF4-FFF2-40B4-BE49-F238E27FC236}">
                <a16:creationId xmlns:a16="http://schemas.microsoft.com/office/drawing/2014/main" id="{17D78B02-F46C-47D6-A8C2-FA6991CB72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401" y="790112"/>
            <a:ext cx="5497220" cy="5497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theme/theme1.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TotalTime>
  <Words>841</Words>
  <Application>Microsoft Macintosh PowerPoint</Application>
  <PresentationFormat>On-screen Show (4:3)</PresentationFormat>
  <Paragraphs>109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UCF - Theme</vt:lpstr>
      <vt:lpstr>Know Thy Node</vt:lpstr>
      <vt:lpstr>Project Week</vt:lpstr>
      <vt:lpstr>PowerPoint Presentation</vt:lpstr>
      <vt:lpstr>A Little Perspective</vt:lpstr>
      <vt:lpstr>PowerPoint Presentation</vt:lpstr>
      <vt:lpstr>PowerPoint Presentation</vt:lpstr>
      <vt:lpstr>The Mystery of “Backend”</vt:lpstr>
      <vt:lpstr>FOCUS!</vt:lpstr>
      <vt:lpstr>Full-Stack Development?</vt:lpstr>
      <vt:lpstr>Full-Stack Development</vt:lpstr>
      <vt:lpstr>The “Magic” of YouTube</vt:lpstr>
      <vt:lpstr>Key Question</vt:lpstr>
      <vt:lpstr>Server-Side Code in Action!</vt:lpstr>
      <vt:lpstr>Critical Question</vt:lpstr>
      <vt:lpstr>Definition of “Server”</vt:lpstr>
      <vt:lpstr>Server Definition</vt:lpstr>
      <vt:lpstr>Definition of “Web Client”</vt:lpstr>
      <vt:lpstr>Web Client Definition</vt:lpstr>
      <vt:lpstr>&gt; YOUR TURN!!</vt:lpstr>
      <vt:lpstr>Aight. Relax.</vt:lpstr>
      <vt:lpstr>Node.JS</vt:lpstr>
      <vt:lpstr>Key Question</vt:lpstr>
      <vt:lpstr>Definition of “NodeJS”</vt:lpstr>
      <vt:lpstr>PowerPoint Presentation</vt:lpstr>
      <vt:lpstr>Why Use NodeJS as a Server?</vt:lpstr>
      <vt:lpstr>Syncrononous Threading</vt:lpstr>
      <vt:lpstr>Asynchronous Threading (Node Way)</vt:lpstr>
      <vt:lpstr>Coding Time!</vt:lpstr>
      <vt:lpstr>Homework!</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 Thy Node</dc:title>
  <cp:lastModifiedBy>John McSwain</cp:lastModifiedBy>
  <cp:revision>4</cp:revision>
  <dcterms:modified xsi:type="dcterms:W3CDTF">2018-01-24T13:10:13Z</dcterms:modified>
</cp:coreProperties>
</file>